
<file path=[Content_Types].xml><?xml version="1.0" encoding="utf-8"?>
<Types xmlns="http://schemas.openxmlformats.org/package/2006/content-types">
  <Default Extension="fntdata" ContentType="application/x-fontdata"/>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2.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5"/>
  </p:notesMasterIdLst>
  <p:sldIdLst>
    <p:sldId id="256" r:id="rId2"/>
    <p:sldId id="266" r:id="rId3"/>
    <p:sldId id="265" r:id="rId4"/>
    <p:sldId id="267" r:id="rId5"/>
    <p:sldId id="257" r:id="rId6"/>
    <p:sldId id="258" r:id="rId7"/>
    <p:sldId id="259" r:id="rId8"/>
    <p:sldId id="260" r:id="rId9"/>
    <p:sldId id="261" r:id="rId10"/>
    <p:sldId id="262" r:id="rId11"/>
    <p:sldId id="263" r:id="rId12"/>
    <p:sldId id="268" r:id="rId13"/>
    <p:sldId id="264" r:id="rId14"/>
  </p:sldIdLst>
  <p:sldSz cx="9144000" cy="6858000" type="screen4x3"/>
  <p:notesSz cx="6858000" cy="9144000"/>
  <p:embeddedFontLst>
    <p:embeddedFont>
      <p:font typeface="Calibri" panose="020F0502020204030204" pitchFamily="3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 xmlns:p15="http://schemas.microsoft.com/office/powerpoint/2012/main" xmlns:go="http://customooxmlschemas.google.com/" roundtripDataSignature="AMtx7mjbYywfIL9HgIWNligNM5EKI6/z/A==" r:id="rId22"/>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ily project" initials="" lastIdx="5" clrIdx="0"/>
  <p:cmAuthor id="1" name="kentro panormou" initials=""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840" autoAdjust="0"/>
  </p:normalViewPr>
  <p:slideViewPr>
    <p:cSldViewPr snapToGrid="0">
      <p:cViewPr varScale="1">
        <p:scale>
          <a:sx n="59" d="100"/>
          <a:sy n="59" d="100"/>
        </p:scale>
        <p:origin x="582"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customschemas.google.com/relationships/presentationmetadata" Target="metadata"/><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ntro panormou" userId="53b996cd3d065aa7" providerId="LiveId" clId="{64F21A38-E396-45DA-819D-D9BFD67EC116}"/>
    <pc:docChg chg="undo custSel addSld delSld modSld sldOrd">
      <pc:chgData name="kentro panormou" userId="53b996cd3d065aa7" providerId="LiveId" clId="{64F21A38-E396-45DA-819D-D9BFD67EC116}" dt="2019-09-10T08:33:55.001" v="2603" actId="207"/>
      <pc:docMkLst>
        <pc:docMk/>
      </pc:docMkLst>
      <pc:sldChg chg="modSp addCm delCm modCm">
        <pc:chgData name="kentro panormou" userId="53b996cd3d065aa7" providerId="LiveId" clId="{64F21A38-E396-45DA-819D-D9BFD67EC116}" dt="2019-09-04T09:54:51.139" v="964"/>
        <pc:sldMkLst>
          <pc:docMk/>
          <pc:sldMk cId="0" sldId="256"/>
        </pc:sldMkLst>
        <pc:spChg chg="mod">
          <ac:chgData name="kentro panormou" userId="53b996cd3d065aa7" providerId="LiveId" clId="{64F21A38-E396-45DA-819D-D9BFD67EC116}" dt="2019-09-04T09:52:37.917" v="962" actId="313"/>
          <ac:spMkLst>
            <pc:docMk/>
            <pc:sldMk cId="0" sldId="256"/>
            <ac:spMk id="88" creationId="{00000000-0000-0000-0000-000000000000}"/>
          </ac:spMkLst>
        </pc:spChg>
      </pc:sldChg>
      <pc:sldChg chg="addCm modNotesTx">
        <pc:chgData name="kentro panormou" userId="53b996cd3d065aa7" providerId="LiveId" clId="{64F21A38-E396-45DA-819D-D9BFD67EC116}" dt="2019-09-10T08:10:02.737" v="2395" actId="20577"/>
        <pc:sldMkLst>
          <pc:docMk/>
          <pc:sldMk cId="0" sldId="257"/>
        </pc:sldMkLst>
      </pc:sldChg>
      <pc:sldChg chg="modSp modNotesTx">
        <pc:chgData name="kentro panormou" userId="53b996cd3d065aa7" providerId="LiveId" clId="{64F21A38-E396-45DA-819D-D9BFD67EC116}" dt="2019-09-10T08:12:17.494" v="2399" actId="20577"/>
        <pc:sldMkLst>
          <pc:docMk/>
          <pc:sldMk cId="0" sldId="258"/>
        </pc:sldMkLst>
        <pc:spChg chg="mod">
          <ac:chgData name="kentro panormou" userId="53b996cd3d065aa7" providerId="LiveId" clId="{64F21A38-E396-45DA-819D-D9BFD67EC116}" dt="2019-09-04T09:45:13.189" v="552" actId="20577"/>
          <ac:spMkLst>
            <pc:docMk/>
            <pc:sldMk cId="0" sldId="258"/>
            <ac:spMk id="101" creationId="{00000000-0000-0000-0000-000000000000}"/>
          </ac:spMkLst>
        </pc:spChg>
        <pc:spChg chg="mod">
          <ac:chgData name="kentro panormou" userId="53b996cd3d065aa7" providerId="LiveId" clId="{64F21A38-E396-45DA-819D-D9BFD67EC116}" dt="2019-09-10T08:12:17.494" v="2399" actId="20577"/>
          <ac:spMkLst>
            <pc:docMk/>
            <pc:sldMk cId="0" sldId="258"/>
            <ac:spMk id="102" creationId="{00000000-0000-0000-0000-000000000000}"/>
          </ac:spMkLst>
        </pc:spChg>
      </pc:sldChg>
      <pc:sldChg chg="modSp modNotesTx">
        <pc:chgData name="kentro panormou" userId="53b996cd3d065aa7" providerId="LiveId" clId="{64F21A38-E396-45DA-819D-D9BFD67EC116}" dt="2019-09-10T08:33:41.065" v="2599" actId="207"/>
        <pc:sldMkLst>
          <pc:docMk/>
          <pc:sldMk cId="0" sldId="259"/>
        </pc:sldMkLst>
        <pc:spChg chg="mod">
          <ac:chgData name="kentro panormou" userId="53b996cd3d065aa7" providerId="LiveId" clId="{64F21A38-E396-45DA-819D-D9BFD67EC116}" dt="2019-09-10T08:33:41.065" v="2599" actId="207"/>
          <ac:spMkLst>
            <pc:docMk/>
            <pc:sldMk cId="0" sldId="259"/>
            <ac:spMk id="108" creationId="{00000000-0000-0000-0000-000000000000}"/>
          </ac:spMkLst>
        </pc:spChg>
        <pc:spChg chg="mod">
          <ac:chgData name="kentro panormou" userId="53b996cd3d065aa7" providerId="LiveId" clId="{64F21A38-E396-45DA-819D-D9BFD67EC116}" dt="2019-09-10T08:12:03.633" v="2396" actId="1076"/>
          <ac:spMkLst>
            <pc:docMk/>
            <pc:sldMk cId="0" sldId="259"/>
            <ac:spMk id="109" creationId="{00000000-0000-0000-0000-000000000000}"/>
          </ac:spMkLst>
        </pc:spChg>
      </pc:sldChg>
      <pc:sldChg chg="modSp addCm">
        <pc:chgData name="kentro panormou" userId="53b996cd3d065aa7" providerId="LiveId" clId="{64F21A38-E396-45DA-819D-D9BFD67EC116}" dt="2019-09-10T08:33:49.210" v="2602" actId="207"/>
        <pc:sldMkLst>
          <pc:docMk/>
          <pc:sldMk cId="0" sldId="260"/>
        </pc:sldMkLst>
        <pc:spChg chg="mod">
          <ac:chgData name="kentro panormou" userId="53b996cd3d065aa7" providerId="LiveId" clId="{64F21A38-E396-45DA-819D-D9BFD67EC116}" dt="2019-09-10T08:33:49.210" v="2602" actId="207"/>
          <ac:spMkLst>
            <pc:docMk/>
            <pc:sldMk cId="0" sldId="260"/>
            <ac:spMk id="115" creationId="{00000000-0000-0000-0000-000000000000}"/>
          </ac:spMkLst>
        </pc:spChg>
      </pc:sldChg>
      <pc:sldChg chg="modSp addCm modCm">
        <pc:chgData name="kentro panormou" userId="53b996cd3d065aa7" providerId="LiveId" clId="{64F21A38-E396-45DA-819D-D9BFD67EC116}" dt="2019-09-10T08:33:55.001" v="2603" actId="207"/>
        <pc:sldMkLst>
          <pc:docMk/>
          <pc:sldMk cId="0" sldId="261"/>
        </pc:sldMkLst>
        <pc:spChg chg="mod">
          <ac:chgData name="kentro panormou" userId="53b996cd3d065aa7" providerId="LiveId" clId="{64F21A38-E396-45DA-819D-D9BFD67EC116}" dt="2019-09-10T08:33:55.001" v="2603" actId="207"/>
          <ac:spMkLst>
            <pc:docMk/>
            <pc:sldMk cId="0" sldId="261"/>
            <ac:spMk id="122" creationId="{00000000-0000-0000-0000-000000000000}"/>
          </ac:spMkLst>
        </pc:spChg>
        <pc:spChg chg="mod">
          <ac:chgData name="kentro panormou" userId="53b996cd3d065aa7" providerId="LiveId" clId="{64F21A38-E396-45DA-819D-D9BFD67EC116}" dt="2019-09-04T09:18:13.876" v="485" actId="1076"/>
          <ac:spMkLst>
            <pc:docMk/>
            <pc:sldMk cId="0" sldId="261"/>
            <ac:spMk id="123" creationId="{00000000-0000-0000-0000-000000000000}"/>
          </ac:spMkLst>
        </pc:spChg>
      </pc:sldChg>
      <pc:sldChg chg="modSp addCm delCm modCm modNotesTx">
        <pc:chgData name="kentro panormou" userId="53b996cd3d065aa7" providerId="LiveId" clId="{64F21A38-E396-45DA-819D-D9BFD67EC116}" dt="2019-09-04T09:01:49.592" v="345" actId="1589"/>
        <pc:sldMkLst>
          <pc:docMk/>
          <pc:sldMk cId="0" sldId="263"/>
        </pc:sldMkLst>
        <pc:spChg chg="mod">
          <ac:chgData name="kentro panormou" userId="53b996cd3d065aa7" providerId="LiveId" clId="{64F21A38-E396-45DA-819D-D9BFD67EC116}" dt="2019-09-04T08:57:08.695" v="336" actId="20577"/>
          <ac:spMkLst>
            <pc:docMk/>
            <pc:sldMk cId="0" sldId="263"/>
            <ac:spMk id="136" creationId="{00000000-0000-0000-0000-000000000000}"/>
          </ac:spMkLst>
        </pc:spChg>
        <pc:spChg chg="mod">
          <ac:chgData name="kentro panormou" userId="53b996cd3d065aa7" providerId="LiveId" clId="{64F21A38-E396-45DA-819D-D9BFD67EC116}" dt="2019-09-04T08:59:47.581" v="342" actId="20577"/>
          <ac:spMkLst>
            <pc:docMk/>
            <pc:sldMk cId="0" sldId="263"/>
            <ac:spMk id="139" creationId="{00000000-0000-0000-0000-000000000000}"/>
          </ac:spMkLst>
        </pc:spChg>
      </pc:sldChg>
      <pc:sldChg chg="add del">
        <pc:chgData name="kentro panormou" userId="53b996cd3d065aa7" providerId="LiveId" clId="{64F21A38-E396-45DA-819D-D9BFD67EC116}" dt="2019-09-04T09:55:56.961" v="966"/>
        <pc:sldMkLst>
          <pc:docMk/>
          <pc:sldMk cId="754059172" sldId="265"/>
        </pc:sldMkLst>
      </pc:sldChg>
      <pc:sldChg chg="del">
        <pc:chgData name="kentro panormou" userId="53b996cd3d065aa7" providerId="LiveId" clId="{64F21A38-E396-45DA-819D-D9BFD67EC116}" dt="2019-09-04T09:56:44.207" v="969"/>
        <pc:sldMkLst>
          <pc:docMk/>
          <pc:sldMk cId="2800129894" sldId="265"/>
        </pc:sldMkLst>
      </pc:sldChg>
      <pc:sldChg chg="add del">
        <pc:chgData name="kentro panormou" userId="53b996cd3d065aa7" providerId="LiveId" clId="{64F21A38-E396-45DA-819D-D9BFD67EC116}" dt="2019-09-04T09:56:24.946" v="968"/>
        <pc:sldMkLst>
          <pc:docMk/>
          <pc:sldMk cId="2863483243" sldId="265"/>
        </pc:sldMkLst>
      </pc:sldChg>
      <pc:sldChg chg="addSp delSp modSp ord modNotesTx">
        <pc:chgData name="kentro panormou" userId="53b996cd3d065aa7" providerId="LiveId" clId="{64F21A38-E396-45DA-819D-D9BFD67EC116}" dt="2019-09-10T08:05:40.944" v="2220"/>
        <pc:sldMkLst>
          <pc:docMk/>
          <pc:sldMk cId="3920186942" sldId="265"/>
        </pc:sldMkLst>
        <pc:spChg chg="add del mod">
          <ac:chgData name="kentro panormou" userId="53b996cd3d065aa7" providerId="LiveId" clId="{64F21A38-E396-45DA-819D-D9BFD67EC116}" dt="2019-09-10T07:09:04.425" v="1579" actId="478"/>
          <ac:spMkLst>
            <pc:docMk/>
            <pc:sldMk cId="3920186942" sldId="265"/>
            <ac:spMk id="2" creationId="{BFA0BEA7-47C2-4BEC-9221-439D4DCF680A}"/>
          </ac:spMkLst>
        </pc:spChg>
        <pc:spChg chg="add del mod">
          <ac:chgData name="kentro panormou" userId="53b996cd3d065aa7" providerId="LiveId" clId="{64F21A38-E396-45DA-819D-D9BFD67EC116}" dt="2019-09-10T06:16:06.682" v="1212"/>
          <ac:spMkLst>
            <pc:docMk/>
            <pc:sldMk cId="3920186942" sldId="265"/>
            <ac:spMk id="3" creationId="{EAB33B6B-8AB4-48A6-9CAE-568983E34900}"/>
          </ac:spMkLst>
        </pc:spChg>
        <pc:spChg chg="add mod">
          <ac:chgData name="kentro panormou" userId="53b996cd3d065aa7" providerId="LiveId" clId="{64F21A38-E396-45DA-819D-D9BFD67EC116}" dt="2019-09-10T08:00:11.672" v="2197" actId="20577"/>
          <ac:spMkLst>
            <pc:docMk/>
            <pc:sldMk cId="3920186942" sldId="265"/>
            <ac:spMk id="4" creationId="{FC40D47D-A336-4507-9CB3-357F3D17986A}"/>
          </ac:spMkLst>
        </pc:spChg>
        <pc:spChg chg="del">
          <ac:chgData name="kentro panormou" userId="53b996cd3d065aa7" providerId="LiveId" clId="{64F21A38-E396-45DA-819D-D9BFD67EC116}" dt="2019-09-10T08:05:36.695" v="2219"/>
          <ac:spMkLst>
            <pc:docMk/>
            <pc:sldMk cId="3920186942" sldId="265"/>
            <ac:spMk id="5" creationId="{742E2B6B-5BE0-4F66-B382-78FB72FCB31E}"/>
          </ac:spMkLst>
        </pc:spChg>
        <pc:spChg chg="del">
          <ac:chgData name="kentro panormou" userId="53b996cd3d065aa7" providerId="LiveId" clId="{64F21A38-E396-45DA-819D-D9BFD67EC116}" dt="2019-09-10T08:05:40.944" v="2220"/>
          <ac:spMkLst>
            <pc:docMk/>
            <pc:sldMk cId="3920186942" sldId="265"/>
            <ac:spMk id="6" creationId="{816209B9-6C51-4FD6-9347-54B728FB44A1}"/>
          </ac:spMkLst>
        </pc:spChg>
        <pc:spChg chg="mod">
          <ac:chgData name="kentro panormou" userId="53b996cd3d065aa7" providerId="LiveId" clId="{64F21A38-E396-45DA-819D-D9BFD67EC116}" dt="2019-09-04T09:59:53.016" v="1026" actId="120"/>
          <ac:spMkLst>
            <pc:docMk/>
            <pc:sldMk cId="3920186942" sldId="265"/>
            <ac:spMk id="115" creationId="{00000000-0000-0000-0000-000000000000}"/>
          </ac:spMkLst>
        </pc:spChg>
        <pc:spChg chg="del mod">
          <ac:chgData name="kentro panormou" userId="53b996cd3d065aa7" providerId="LiveId" clId="{64F21A38-E396-45DA-819D-D9BFD67EC116}" dt="2019-09-04T10:00:11.319" v="1030"/>
          <ac:spMkLst>
            <pc:docMk/>
            <pc:sldMk cId="3920186942" sldId="265"/>
            <ac:spMk id="116" creationId="{00000000-0000-0000-0000-000000000000}"/>
          </ac:spMkLst>
        </pc:spChg>
      </pc:sldChg>
      <pc:sldChg chg="add del">
        <pc:chgData name="kentro panormou" userId="53b996cd3d065aa7" providerId="LiveId" clId="{64F21A38-E396-45DA-819D-D9BFD67EC116}" dt="2019-09-10T06:28:25.116" v="1215"/>
        <pc:sldMkLst>
          <pc:docMk/>
          <pc:sldMk cId="969898565" sldId="266"/>
        </pc:sldMkLst>
      </pc:sldChg>
      <pc:sldChg chg="addSp delSp modSp modCm modNotesTx">
        <pc:chgData name="kentro panormou" userId="53b996cd3d065aa7" providerId="LiveId" clId="{64F21A38-E396-45DA-819D-D9BFD67EC116}" dt="2019-09-10T08:17:54.805" v="2505"/>
        <pc:sldMkLst>
          <pc:docMk/>
          <pc:sldMk cId="3946199182" sldId="266"/>
        </pc:sldMkLst>
        <pc:spChg chg="add del mod">
          <ac:chgData name="kentro panormou" userId="53b996cd3d065aa7" providerId="LiveId" clId="{64F21A38-E396-45DA-819D-D9BFD67EC116}" dt="2019-09-10T08:17:54.805" v="2505"/>
          <ac:spMkLst>
            <pc:docMk/>
            <pc:sldMk cId="3946199182" sldId="266"/>
            <ac:spMk id="2" creationId="{8B0CCD2E-85A2-4274-9232-FB75733D2B6F}"/>
          </ac:spMkLst>
        </pc:spChg>
        <pc:spChg chg="add del mod">
          <ac:chgData name="kentro panormou" userId="53b996cd3d065aa7" providerId="LiveId" clId="{64F21A38-E396-45DA-819D-D9BFD67EC116}" dt="2019-09-10T08:15:50.857" v="2453"/>
          <ac:spMkLst>
            <pc:docMk/>
            <pc:sldMk cId="3946199182" sldId="266"/>
            <ac:spMk id="3" creationId="{4DD6667C-104F-420C-8575-C655F921728C}"/>
          </ac:spMkLst>
        </pc:spChg>
        <pc:spChg chg="add del mod">
          <ac:chgData name="kentro panormou" userId="53b996cd3d065aa7" providerId="LiveId" clId="{64F21A38-E396-45DA-819D-D9BFD67EC116}" dt="2019-09-10T08:15:26.870" v="2450"/>
          <ac:spMkLst>
            <pc:docMk/>
            <pc:sldMk cId="3946199182" sldId="266"/>
            <ac:spMk id="4" creationId="{D5F644D9-5521-4B6E-ACF5-EDD527083F1D}"/>
          </ac:spMkLst>
        </pc:spChg>
        <pc:spChg chg="mod">
          <ac:chgData name="kentro panormou" userId="53b996cd3d065aa7" providerId="LiveId" clId="{64F21A38-E396-45DA-819D-D9BFD67EC116}" dt="2019-09-10T06:28:51.449" v="1250" actId="20577"/>
          <ac:spMkLst>
            <pc:docMk/>
            <pc:sldMk cId="3946199182" sldId="266"/>
            <ac:spMk id="94" creationId="{00000000-0000-0000-0000-000000000000}"/>
          </ac:spMkLst>
        </pc:spChg>
        <pc:spChg chg="mod">
          <ac:chgData name="kentro panormou" userId="53b996cd3d065aa7" providerId="LiveId" clId="{64F21A38-E396-45DA-819D-D9BFD67EC116}" dt="2019-09-10T07:58:56.340" v="2194" actId="1076"/>
          <ac:spMkLst>
            <pc:docMk/>
            <pc:sldMk cId="3946199182" sldId="266"/>
            <ac:spMk id="95" creationId="{00000000-0000-0000-0000-000000000000}"/>
          </ac:spMkLst>
        </pc:spChg>
      </pc:sldChg>
      <pc:sldChg chg="modSp del modNotesTx">
        <pc:chgData name="kentro panormou" userId="53b996cd3d065aa7" providerId="LiveId" clId="{64F21A38-E396-45DA-819D-D9BFD67EC116}" dt="2019-09-10T08:05:29.338" v="2218"/>
        <pc:sldMkLst>
          <pc:docMk/>
          <pc:sldMk cId="492047309" sldId="267"/>
        </pc:sldMkLst>
        <pc:spChg chg="mod">
          <ac:chgData name="kentro panormou" userId="53b996cd3d065aa7" providerId="LiveId" clId="{64F21A38-E396-45DA-819D-D9BFD67EC116}" dt="2019-09-10T08:05:27.602" v="2216" actId="20577"/>
          <ac:spMkLst>
            <pc:docMk/>
            <pc:sldMk cId="492047309" sldId="267"/>
            <ac:spMk id="4" creationId="{FC40D47D-A336-4507-9CB3-357F3D17986A}"/>
          </ac:spMkLst>
        </pc:spChg>
      </pc:sldChg>
      <pc:sldChg chg="modSp modNotesTx">
        <pc:chgData name="kentro panormou" userId="53b996cd3d065aa7" providerId="LiveId" clId="{64F21A38-E396-45DA-819D-D9BFD67EC116}" dt="2019-09-10T08:09:29.095" v="2369" actId="20577"/>
        <pc:sldMkLst>
          <pc:docMk/>
          <pc:sldMk cId="846177681" sldId="267"/>
        </pc:sldMkLst>
        <pc:spChg chg="mod">
          <ac:chgData name="kentro panormou" userId="53b996cd3d065aa7" providerId="LiveId" clId="{64F21A38-E396-45DA-819D-D9BFD67EC116}" dt="2019-09-10T08:09:29.095" v="2369" actId="20577"/>
          <ac:spMkLst>
            <pc:docMk/>
            <pc:sldMk cId="846177681" sldId="267"/>
            <ac:spMk id="4" creationId="{FC40D47D-A336-4507-9CB3-357F3D17986A}"/>
          </ac:spMkLst>
        </pc:spChg>
      </pc:sldChg>
      <pc:sldChg chg="addSp delSp modSp">
        <pc:chgData name="kentro panormou" userId="53b996cd3d065aa7" providerId="LiveId" clId="{64F21A38-E396-45DA-819D-D9BFD67EC116}" dt="2019-09-10T08:33:07.737" v="2598" actId="108"/>
        <pc:sldMkLst>
          <pc:docMk/>
          <pc:sldMk cId="1350268573" sldId="268"/>
        </pc:sldMkLst>
        <pc:spChg chg="add mod">
          <ac:chgData name="kentro panormou" userId="53b996cd3d065aa7" providerId="LiveId" clId="{64F21A38-E396-45DA-819D-D9BFD67EC116}" dt="2019-09-10T08:33:07.737" v="2598" actId="108"/>
          <ac:spMkLst>
            <pc:docMk/>
            <pc:sldMk cId="1350268573" sldId="268"/>
            <ac:spMk id="5" creationId="{84D5207F-1CCE-4D67-9A7C-895BF8C402C0}"/>
          </ac:spMkLst>
        </pc:spChg>
        <pc:spChg chg="add del mod">
          <ac:chgData name="kentro panormou" userId="53b996cd3d065aa7" providerId="LiveId" clId="{64F21A38-E396-45DA-819D-D9BFD67EC116}" dt="2019-09-10T08:22:43.479" v="2560"/>
          <ac:spMkLst>
            <pc:docMk/>
            <pc:sldMk cId="1350268573" sldId="268"/>
            <ac:spMk id="6" creationId="{C4FC8A3D-2E82-47D4-A73C-95203306B10C}"/>
          </ac:spMkLst>
        </pc:spChg>
        <pc:spChg chg="add del mod">
          <ac:chgData name="kentro panormou" userId="53b996cd3d065aa7" providerId="LiveId" clId="{64F21A38-E396-45DA-819D-D9BFD67EC116}" dt="2019-09-10T08:21:08.268" v="2546"/>
          <ac:spMkLst>
            <pc:docMk/>
            <pc:sldMk cId="1350268573" sldId="268"/>
            <ac:spMk id="8" creationId="{32C354C4-7E86-4B2D-91B5-51B9BDC98449}"/>
          </ac:spMkLst>
        </pc:spChg>
        <pc:spChg chg="mod">
          <ac:chgData name="kentro panormou" userId="53b996cd3d065aa7" providerId="LiveId" clId="{64F21A38-E396-45DA-819D-D9BFD67EC116}" dt="2019-09-10T08:21:05.649" v="2544" actId="1076"/>
          <ac:spMkLst>
            <pc:docMk/>
            <pc:sldMk cId="1350268573" sldId="268"/>
            <ac:spMk id="128" creationId="{00000000-0000-0000-0000-000000000000}"/>
          </ac:spMkLst>
        </pc:spChg>
        <pc:spChg chg="mod">
          <ac:chgData name="kentro panormou" userId="53b996cd3d065aa7" providerId="LiveId" clId="{64F21A38-E396-45DA-819D-D9BFD67EC116}" dt="2019-09-10T08:14:21.824" v="2444" actId="20577"/>
          <ac:spMkLst>
            <pc:docMk/>
            <pc:sldMk cId="1350268573" sldId="268"/>
            <ac:spMk id="129" creationId="{00000000-0000-0000-0000-000000000000}"/>
          </ac:spMkLst>
        </pc:spChg>
        <pc:spChg chg="del mod">
          <ac:chgData name="kentro panormou" userId="53b996cd3d065aa7" providerId="LiveId" clId="{64F21A38-E396-45DA-819D-D9BFD67EC116}" dt="2019-09-10T08:15:13.925" v="2448" actId="478"/>
          <ac:spMkLst>
            <pc:docMk/>
            <pc:sldMk cId="1350268573" sldId="268"/>
            <ac:spMk id="130" creationId="{00000000-0000-0000-0000-000000000000}"/>
          </ac:spMkLst>
        </pc:spChg>
        <pc:picChg chg="add del mod">
          <ac:chgData name="kentro panormou" userId="53b996cd3d065aa7" providerId="LiveId" clId="{64F21A38-E396-45DA-819D-D9BFD67EC116}" dt="2019-09-10T08:18:29.693" v="2510" actId="478"/>
          <ac:picMkLst>
            <pc:docMk/>
            <pc:sldMk cId="1350268573" sldId="268"/>
            <ac:picMk id="2" creationId="{537AC088-DADE-4FD6-8C07-2F98F800ABA7}"/>
          </ac:picMkLst>
        </pc:picChg>
        <pc:picChg chg="add del mod">
          <ac:chgData name="kentro panormou" userId="53b996cd3d065aa7" providerId="LiveId" clId="{64F21A38-E396-45DA-819D-D9BFD67EC116}" dt="2019-09-10T08:18:41.458" v="2512" actId="478"/>
          <ac:picMkLst>
            <pc:docMk/>
            <pc:sldMk cId="1350268573" sldId="268"/>
            <ac:picMk id="3" creationId="{3A6085B1-B94C-441D-8527-896A3F4A522F}"/>
          </ac:picMkLst>
        </pc:picChg>
        <pc:picChg chg="add del mod">
          <ac:chgData name="kentro panormou" userId="53b996cd3d065aa7" providerId="LiveId" clId="{64F21A38-E396-45DA-819D-D9BFD67EC116}" dt="2019-09-10T08:17:12.275" v="2492"/>
          <ac:picMkLst>
            <pc:docMk/>
            <pc:sldMk cId="1350268573" sldId="268"/>
            <ac:picMk id="4" creationId="{6095BF13-5CD6-44F5-BC09-0A36CBE2AD6D}"/>
          </ac:picMkLst>
        </pc:pic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0" dt="2019-09-04T08:44:30.200" idx="2">
    <p:pos x="6000" y="0"/>
    <p:text>(Italy) - In the next PPT presentation (MODULE1_STEP5), slide n. 8 and 9, you speak about "Diaphragmatic breathing". Maybe it could be better to move that info here. Diaphragmatic breathing can be useful as tool for managing the burden of care, in general. It is difficult to follow the instructions you included in the slide dedicated to the diaphragmatic breathing, during an emergency</p:text>
    <p:extLst>
      <p:ext uri="{C676402C-5697-4E1C-873F-D02D1690AC5C}">
        <p15:threadingInfo xmlns:p15="http://schemas.microsoft.com/office/powerpoint/2012/main" timeZoneBias="0"/>
      </p:ext>
      <p:ext uri="http://customooxmlschemas.google.com/">
        <go:slidesCustomData xmlns="" xmlns:p15="http://schemas.microsoft.com/office/powerpoint/2012/main" xmlns:go="http://customooxmlschemas.google.com/" commentPostId="AAAADg-UXeY"/>
      </p:ext>
    </p:extLst>
  </p:cm>
  <p:cm authorId="1" dt="2019-09-04T08:44:30.200" idx="3">
    <p:pos x="6000" y="0"/>
    <p:text>(Greece)- Thank you for the comment. We can add it but then we should make changes also in the curriculum of MODULE1 STEP4-5 that was already discussed and agreed between all partners. We could discuss that in Skype meeting.</p:text>
    <p:extLst>
      <p:ext uri="{C676402C-5697-4E1C-873F-D02D1690AC5C}">
        <p15:threadingInfo xmlns:p15="http://schemas.microsoft.com/office/powerpoint/2012/main" timeZoneBias="0">
          <p15:parentCm authorId="0" idx="2"/>
        </p15:threadingInfo>
      </p:ext>
      <p:ext uri="http://customooxmlschemas.google.com/">
        <go:slidesCustomData xmlns="" xmlns:p15="http://schemas.microsoft.com/office/powerpoint/2012/main" xmlns:go="http://customooxmlschemas.google.com/" commentPostId="AAAADg-UXec"/>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0" dt="2019-09-04T08:44:30.200" idx="3">
    <p:pos x="6000" y="0"/>
    <p:text>(Italy) - In the next PPT presentation (MODULE1_STEP5), slide n. 8 and 9, you speak about "Diaphragmatic breathing". Maybe it could be better to move that info here. Diaphragmatic breathing can be useful as tool for managing the burden of care, in general. It is difficult to follow the instructions you included in the slide dedicated to the diaphragmatic breathing, during an emergency</p:text>
    <p:extLst>
      <p:ext uri="{C676402C-5697-4E1C-873F-D02D1690AC5C}">
        <p15:threadingInfo xmlns:p15="http://schemas.microsoft.com/office/powerpoint/2012/main" timeZoneBias="0"/>
      </p:ext>
      <p:ext uri="http://customooxmlschemas.google.com/">
        <go:slidesCustomData xmlns="" xmlns:p15="http://schemas.microsoft.com/office/powerpoint/2012/main" xmlns:go="http://customooxmlschemas.google.com/" commentPostId="AAAADg-UXd4"/>
      </p:ext>
    </p:extLst>
  </p:cm>
  <p:cm authorId="1" dt="2019-09-04T08:44:30.200" idx="4">
    <p:pos x="6000" y="0"/>
    <p:text>(Greece)- Thank you for the comment. We can add it but then we should make changes also in the curriculum of MODULE1 STEP4-5 that was already discussed and agreed between all partners. We could discuss that in Skype meeting.</p:text>
    <p:extLst>
      <p:ext uri="{C676402C-5697-4E1C-873F-D02D1690AC5C}">
        <p15:threadingInfo xmlns:p15="http://schemas.microsoft.com/office/powerpoint/2012/main" timeZoneBias="0">
          <p15:parentCm authorId="0" idx="3"/>
        </p15:threadingInfo>
      </p:ext>
      <p:ext uri="http://customooxmlschemas.google.com/">
        <go:slidesCustomData xmlns="" xmlns:p15="http://schemas.microsoft.com/office/powerpoint/2012/main" xmlns:go="http://customooxmlschemas.google.com/" commentPostId="AAAADg-UXd8"/>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011030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86" name="Google Shape;86;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44368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 name="Google Shape;12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003256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it-IT" sz="1200" b="0" i="0" u="none" strike="noStrike" cap="none" dirty="0">
                <a:solidFill>
                  <a:schemeClr val="dk1"/>
                </a:solidFill>
                <a:effectLst/>
                <a:latin typeface="Calibri"/>
                <a:ea typeface="Calibri"/>
                <a:cs typeface="Calibri"/>
                <a:sym typeface="Calibri"/>
              </a:rPr>
              <a:t>Quando ci rechiamo da un medico in merito a problemi di salute della persona di cui ci occupiamo può essere un compito davvero confusivo e stressante.</a:t>
            </a:r>
          </a:p>
          <a:p>
            <a:r>
              <a:rPr lang="it-IT" sz="1200" b="0" i="0" u="none" strike="noStrike" cap="none" dirty="0">
                <a:solidFill>
                  <a:schemeClr val="dk1"/>
                </a:solidFill>
                <a:effectLst/>
                <a:latin typeface="Calibri"/>
                <a:ea typeface="Calibri"/>
                <a:cs typeface="Calibri"/>
                <a:sym typeface="Calibri"/>
              </a:rPr>
              <a:t>A volte le persone anziane fragili e le persone affette da demenza o altre malattie croniche non sono in grado di esprimere accuratamente come si sentono, quindi è compito del caregiver parlare per loro e presentare accuratamente agli operatori sanitari le condizioni della persona di cui ci prendiamo cura.</a:t>
            </a:r>
          </a:p>
          <a:p>
            <a:r>
              <a:rPr lang="it-IT" sz="1200" b="0" i="0" u="none" strike="noStrike" cap="none" dirty="0">
                <a:solidFill>
                  <a:schemeClr val="dk1"/>
                </a:solidFill>
                <a:effectLst/>
                <a:latin typeface="Calibri"/>
                <a:ea typeface="Calibri"/>
                <a:cs typeface="Calibri"/>
                <a:sym typeface="Calibri"/>
              </a:rPr>
              <a:t>Prima della visita dal medico, abbiamo spesso una grande necessità di parlare dei recenti cambiamenti nelle condizioni del nostro paziente, ma anche di come ci sentiamo al riguardo. Molte volte, quando torniamo a casa dopo una visita medica, abbiamo la sensazione che qualcosa di importante sia stato dimenticato.</a:t>
            </a:r>
          </a:p>
          <a:p>
            <a:r>
              <a:rPr lang="it-IT" sz="1200" b="0" i="0" u="none" strike="noStrike" cap="none" dirty="0">
                <a:solidFill>
                  <a:schemeClr val="dk1"/>
                </a:solidFill>
                <a:effectLst/>
                <a:latin typeface="Calibri"/>
                <a:ea typeface="Calibri"/>
                <a:cs typeface="Calibri"/>
                <a:sym typeface="Calibri"/>
              </a:rPr>
              <a:t>Ci sono alcune cose che potrebbero essere utili da fare prima e dopo la visita del medico.</a:t>
            </a:r>
          </a:p>
          <a:p>
            <a:r>
              <a:rPr lang="it-IT" sz="1200" b="0" i="0" u="none" strike="noStrike" cap="none" dirty="0">
                <a:solidFill>
                  <a:schemeClr val="dk1"/>
                </a:solidFill>
                <a:effectLst/>
                <a:latin typeface="Calibri"/>
                <a:ea typeface="Calibri"/>
                <a:cs typeface="Calibri"/>
                <a:sym typeface="Calibri"/>
              </a:rPr>
              <a:t>  1. Prima di andare dal medico, cerca di concederti un </a:t>
            </a:r>
            <a:r>
              <a:rPr lang="it-IT" sz="1200" b="0" i="0" u="none" strike="noStrike" cap="none" dirty="0" err="1">
                <a:solidFill>
                  <a:schemeClr val="dk1"/>
                </a:solidFill>
                <a:effectLst/>
                <a:latin typeface="Calibri"/>
                <a:ea typeface="Calibri"/>
                <a:cs typeface="Calibri"/>
                <a:sym typeface="Calibri"/>
              </a:rPr>
              <a:t>po</a:t>
            </a:r>
            <a:r>
              <a:rPr lang="it-IT" sz="1200" b="0" i="0" u="none" strike="noStrike" cap="none" dirty="0">
                <a:solidFill>
                  <a:schemeClr val="dk1"/>
                </a:solidFill>
                <a:effectLst/>
                <a:latin typeface="Calibri"/>
                <a:ea typeface="Calibri"/>
                <a:cs typeface="Calibri"/>
                <a:sym typeface="Calibri"/>
              </a:rPr>
              <a:t> 'di tempo per concentrarti su te stesso e quella visita.</a:t>
            </a:r>
          </a:p>
          <a:p>
            <a:r>
              <a:rPr lang="it-IT" sz="1200" b="0" i="0" u="none" strike="noStrike" cap="none" dirty="0">
                <a:solidFill>
                  <a:schemeClr val="dk1"/>
                </a:solidFill>
                <a:effectLst/>
                <a:latin typeface="Calibri"/>
                <a:ea typeface="Calibri"/>
                <a:cs typeface="Calibri"/>
                <a:sym typeface="Calibri"/>
              </a:rPr>
              <a:t>  Trova qualche minuto per stare con te stesso.</a:t>
            </a:r>
          </a:p>
          <a:p>
            <a:r>
              <a:rPr lang="it-IT" sz="1200" b="0" i="0" u="none" strike="noStrike" cap="none" dirty="0">
                <a:solidFill>
                  <a:schemeClr val="dk1"/>
                </a:solidFill>
                <a:effectLst/>
                <a:latin typeface="Calibri"/>
                <a:ea typeface="Calibri"/>
                <a:cs typeface="Calibri"/>
                <a:sym typeface="Calibri"/>
              </a:rPr>
              <a:t>Cerca di dialogare con le tue preoccupazioni.</a:t>
            </a:r>
          </a:p>
          <a:p>
            <a:r>
              <a:rPr lang="it-IT" sz="1200" b="0" i="0" u="none" strike="noStrike" cap="none" dirty="0">
                <a:solidFill>
                  <a:schemeClr val="dk1"/>
                </a:solidFill>
                <a:effectLst/>
                <a:latin typeface="Calibri"/>
                <a:ea typeface="Calibri"/>
                <a:cs typeface="Calibri"/>
                <a:sym typeface="Calibri"/>
              </a:rPr>
              <a:t>Rispondere alle seguenti domande può essere un esempio utile:</a:t>
            </a:r>
          </a:p>
          <a:p>
            <a:r>
              <a:rPr lang="it-IT" sz="1200" b="0" i="0" u="none" strike="noStrike" cap="none" dirty="0">
                <a:solidFill>
                  <a:schemeClr val="dk1"/>
                </a:solidFill>
                <a:effectLst/>
                <a:latin typeface="Calibri"/>
                <a:ea typeface="Calibri"/>
                <a:cs typeface="Calibri"/>
                <a:sym typeface="Calibri"/>
              </a:rPr>
              <a:t>Come mi approccio a questa visita? Il pensiero di questa visita mi provoca stress.</a:t>
            </a:r>
          </a:p>
          <a:p>
            <a:r>
              <a:rPr lang="it-IT" sz="1200" b="0" i="0" u="none" strike="noStrike" cap="none" dirty="0">
                <a:solidFill>
                  <a:schemeClr val="dk1"/>
                </a:solidFill>
                <a:effectLst/>
                <a:latin typeface="Calibri"/>
                <a:ea typeface="Calibri"/>
                <a:cs typeface="Calibri"/>
                <a:sym typeface="Calibri"/>
              </a:rPr>
              <a:t>Cosa mi ha stressa di questa visita? Mi stressa che non mi sento ben organizzato a riguardo.</a:t>
            </a:r>
          </a:p>
          <a:p>
            <a:r>
              <a:rPr lang="it-IT" sz="1200" b="0" i="0" u="none" strike="noStrike" cap="none" dirty="0">
                <a:solidFill>
                  <a:schemeClr val="dk1"/>
                </a:solidFill>
                <a:effectLst/>
                <a:latin typeface="Calibri"/>
                <a:ea typeface="Calibri"/>
                <a:cs typeface="Calibri"/>
                <a:sym typeface="Calibri"/>
              </a:rPr>
              <a:t>  Cosa potrebbe aiutarmi ad essere più organizzato? </a:t>
            </a:r>
            <a:r>
              <a:rPr lang="it-IT" sz="1200" b="0" i="0" u="none" strike="noStrike" cap="none" dirty="0" err="1">
                <a:solidFill>
                  <a:schemeClr val="dk1"/>
                </a:solidFill>
                <a:effectLst/>
                <a:latin typeface="Calibri"/>
                <a:ea typeface="Calibri"/>
                <a:cs typeface="Calibri"/>
                <a:sym typeface="Calibri"/>
              </a:rPr>
              <a:t>Mmm</a:t>
            </a:r>
            <a:r>
              <a:rPr lang="it-IT" sz="1200" b="0" i="0" u="none" strike="noStrike" cap="none" dirty="0">
                <a:solidFill>
                  <a:schemeClr val="dk1"/>
                </a:solidFill>
                <a:effectLst/>
                <a:latin typeface="Calibri"/>
                <a:ea typeface="Calibri"/>
                <a:cs typeface="Calibri"/>
                <a:sym typeface="Calibri"/>
              </a:rPr>
              <a:t> mi aiuterebbe chiedere a mia sorella di venire con me. O forse organizzarmi meglio in modo indipendente per questo appuntamento.</a:t>
            </a:r>
          </a:p>
          <a:p>
            <a:r>
              <a:rPr lang="it-IT" sz="1200" b="0" i="0" u="none" strike="noStrike" cap="none" dirty="0">
                <a:solidFill>
                  <a:schemeClr val="dk1"/>
                </a:solidFill>
                <a:effectLst/>
                <a:latin typeface="Calibri"/>
                <a:ea typeface="Calibri"/>
                <a:cs typeface="Calibri"/>
                <a:sym typeface="Calibri"/>
              </a:rPr>
              <a:t>Forse sarebbe utile raccogliere tutti gli esami e i documenti appropriati, o fare un elenco di farmaci in utilizzo, o ricordare la storia familiare e medica della persona curata, o scegliere in anticipo gli abiti che entrambi indosserete quel giorno, pensa a come verrai raggiungerai lo studio medico, scegli un momento della giornata in cui entrambi sarete riposati e a vostro agio per la visita, se è necessario chiedi a un amico o un familiare di venire con te.</a:t>
            </a:r>
          </a:p>
          <a:p>
            <a:r>
              <a:rPr lang="it-IT" sz="1200" b="0" i="0" u="none" strike="noStrike" cap="none" dirty="0">
                <a:solidFill>
                  <a:schemeClr val="dk1"/>
                </a:solidFill>
                <a:effectLst/>
                <a:latin typeface="Calibri"/>
                <a:ea typeface="Calibri"/>
                <a:cs typeface="Calibri"/>
                <a:sym typeface="Calibri"/>
              </a:rPr>
              <a:t>2. Ora, seguendo lo stesso processo, prova a concentrarti su te stesso riguardo al tuo paziente.</a:t>
            </a:r>
          </a:p>
          <a:p>
            <a:r>
              <a:rPr lang="it-IT" sz="1200" b="0" i="0" u="none" strike="noStrike" cap="none" dirty="0">
                <a:solidFill>
                  <a:schemeClr val="dk1"/>
                </a:solidFill>
                <a:effectLst/>
                <a:latin typeface="Calibri"/>
                <a:ea typeface="Calibri"/>
                <a:cs typeface="Calibri"/>
                <a:sym typeface="Calibri"/>
              </a:rPr>
              <a:t>Come mi trova la recente condizione del mio paziente? Mi trova preoccupato.</a:t>
            </a:r>
          </a:p>
          <a:p>
            <a:r>
              <a:rPr lang="it-IT" sz="1200" b="0" i="0" u="none" strike="noStrike" cap="none" dirty="0">
                <a:solidFill>
                  <a:schemeClr val="dk1"/>
                </a:solidFill>
                <a:effectLst/>
                <a:latin typeface="Calibri"/>
                <a:ea typeface="Calibri"/>
                <a:cs typeface="Calibri"/>
                <a:sym typeface="Calibri"/>
              </a:rPr>
              <a:t>Cosa c'è in questa condizione che mi fa preoccupare?</a:t>
            </a:r>
          </a:p>
          <a:p>
            <a:r>
              <a:rPr lang="it-IT" sz="1200" b="0" i="0" u="none" strike="noStrike" cap="none" dirty="0">
                <a:solidFill>
                  <a:schemeClr val="dk1"/>
                </a:solidFill>
                <a:effectLst/>
                <a:latin typeface="Calibri"/>
                <a:ea typeface="Calibri"/>
                <a:cs typeface="Calibri"/>
                <a:sym typeface="Calibri"/>
              </a:rPr>
              <a:t>Nota cosa ti rende preoccupato o frustrato e tienilo da parte. È qualcosa che userai più tardi.</a:t>
            </a:r>
          </a:p>
          <a:p>
            <a:r>
              <a:rPr lang="it-IT" sz="1200" b="0" i="0" u="none" strike="noStrike" cap="none" dirty="0">
                <a:solidFill>
                  <a:schemeClr val="dk1"/>
                </a:solidFill>
                <a:effectLst/>
                <a:latin typeface="Calibri"/>
                <a:ea typeface="Calibri"/>
                <a:cs typeface="Calibri"/>
                <a:sym typeface="Calibri"/>
              </a:rPr>
              <a:t>  Quindi prova ad annotare quali sono le condizioni più recenti del tuo paziente. È stabile? Hai notato cambiamenti nelle condizioni di salute, cognizione, comportamento, emozione o funzione? Questo elenco sarà utile durante la visita.</a:t>
            </a:r>
          </a:p>
          <a:p>
            <a:r>
              <a:rPr lang="it-IT" sz="1200" b="0" i="0" u="none" strike="noStrike" cap="none" dirty="0">
                <a:solidFill>
                  <a:schemeClr val="dk1"/>
                </a:solidFill>
                <a:effectLst/>
                <a:latin typeface="Calibri"/>
                <a:ea typeface="Calibri"/>
                <a:cs typeface="Calibri"/>
                <a:sym typeface="Calibri"/>
              </a:rPr>
              <a:t>Congratulazioni. Sei riuscito a distinguere le condizioni del tuo paziente e come ti senti al riguardo. Adesso è il momento di concentrarti sul tuo stato d’animo.</a:t>
            </a:r>
          </a:p>
          <a:p>
            <a:r>
              <a:rPr lang="it-IT" sz="1200" b="0" i="0" u="none" strike="noStrike" cap="none" dirty="0">
                <a:solidFill>
                  <a:schemeClr val="dk1"/>
                </a:solidFill>
                <a:effectLst/>
                <a:latin typeface="Calibri"/>
                <a:ea typeface="Calibri"/>
                <a:cs typeface="Calibri"/>
                <a:sym typeface="Calibri"/>
              </a:rPr>
              <a:t>3. Ora concentrati su te stesso. C'è qualcosa nelle che ti chiede attenzione? Ci sono esigenze attuali o qualcosa che ti preoccupa e deve essere menzionato al medico? Può trattarsi della tua salute fisica, delle tue emozioni, del tuo comportamento. Forse puoi usare anche il precedente elenco di sentimenti relativi a come ti senti riguardo alle condizioni della persona di cui ti prendi cura.</a:t>
            </a:r>
          </a:p>
          <a:p>
            <a:r>
              <a:rPr lang="it-IT" sz="1200" b="0" i="0" u="none" strike="noStrike" cap="none" dirty="0">
                <a:solidFill>
                  <a:schemeClr val="dk1"/>
                </a:solidFill>
                <a:effectLst/>
                <a:latin typeface="Calibri"/>
                <a:ea typeface="Calibri"/>
                <a:cs typeface="Calibri"/>
                <a:sym typeface="Calibri"/>
              </a:rPr>
              <a:t>Durante l'appuntamento con il medico puoi presentare tutti i documenti e le informazioni sugli esami appropriati sulle più recenti condizioni della persona curata grazie al tuo lavoro precedentemente svolto. Siate giusti con voi stessi e tenete un po’ di tempo per condividere le vostre eventuali preoccupazioni sul vostro stato.</a:t>
            </a:r>
          </a:p>
          <a:p>
            <a:r>
              <a:rPr lang="it-IT" sz="1200" b="0" i="0" u="none" strike="noStrike" cap="none" dirty="0">
                <a:solidFill>
                  <a:schemeClr val="dk1"/>
                </a:solidFill>
                <a:effectLst/>
                <a:latin typeface="Calibri"/>
                <a:ea typeface="Calibri"/>
                <a:cs typeface="Calibri"/>
                <a:sym typeface="Calibri"/>
              </a:rPr>
              <a:t>Dopo la visita, prendete alcuni appunti con i consigli del medico separatamente per te e il tuo paziente.</a:t>
            </a:r>
          </a:p>
          <a:p>
            <a:pPr marL="0" lvl="0" indent="0" algn="l" rtl="0">
              <a:spcBef>
                <a:spcPts val="0"/>
              </a:spcBef>
              <a:spcAft>
                <a:spcPts val="0"/>
              </a:spcAft>
              <a:buNone/>
            </a:pPr>
            <a:endParaRPr dirty="0"/>
          </a:p>
        </p:txBody>
      </p:sp>
      <p:sp>
        <p:nvSpPr>
          <p:cNvPr id="134" name="Google Shape;134;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extLst>
      <p:ext uri="{BB962C8B-B14F-4D97-AF65-F5344CB8AC3E}">
        <p14:creationId xmlns:p14="http://schemas.microsoft.com/office/powerpoint/2010/main" val="3412282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 name="Google Shape;12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56588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1427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it-IT" dirty="0"/>
              <a:t>Come esseri umani seguiamo un processo di sviluppo caratterizzato dalla crescita, maturazione ed infine invecchiamento. L’invecchiamento e la fragilità sono strettamente connesse. Ma cosa si intende con il termine fragilità? </a:t>
            </a:r>
          </a:p>
          <a:p>
            <a:pPr marL="0" lvl="0" indent="0" algn="l" rtl="0">
              <a:spcBef>
                <a:spcPts val="0"/>
              </a:spcBef>
              <a:spcAft>
                <a:spcPts val="0"/>
              </a:spcAft>
              <a:buNone/>
            </a:pPr>
            <a:r>
              <a:rPr lang="it-IT" dirty="0"/>
              <a:t>La fragilità è un termine che descrive la condizione di divenire deboli e delicati. Man mano che le persone invecchiano, si ritrovano a cominciare a rallentare, perdere forza ed avere una minor acuità mentale.</a:t>
            </a:r>
          </a:p>
          <a:p>
            <a:pPr marL="0" lvl="0" indent="0" algn="l" rtl="0">
              <a:spcBef>
                <a:spcPts val="0"/>
              </a:spcBef>
              <a:spcAft>
                <a:spcPts val="0"/>
              </a:spcAft>
              <a:buNone/>
            </a:pPr>
            <a:r>
              <a:rPr lang="it-IT" dirty="0"/>
              <a:t>La maggior parte degli anziani fragili sono donne (in parte perché le donne vivono più a lungo degli uomini), hanno più di 80 anni e spesso ricevono cure dai propri figli. A causa del rapido tasso di crescita della popolazione di età pari o superiore a 65 anni, il numero di persone anziane fragili è in aumento ogni anno.</a:t>
            </a:r>
          </a:p>
        </p:txBody>
      </p:sp>
      <p:sp>
        <p:nvSpPr>
          <p:cNvPr id="92" name="Google Shape;9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168509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spcAft>
                <a:spcPts val="0"/>
              </a:spcAft>
            </a:pPr>
            <a:r>
              <a:rPr lang="en-US" sz="1200" dirty="0">
                <a:solidFill>
                  <a:srgbClr val="000000"/>
                </a:solidFill>
                <a:effectLst/>
                <a:latin typeface="Calibri" panose="020F0502020204030204" pitchFamily="34" charset="0"/>
                <a:ea typeface="Times New Roman" panose="02020603050405020304" pitchFamily="18" charset="0"/>
              </a:rPr>
              <a:t>La f</a:t>
            </a:r>
            <a:r>
              <a:rPr lang="it-IT" sz="1200" dirty="0" err="1">
                <a:solidFill>
                  <a:srgbClr val="000000"/>
                </a:solidFill>
                <a:effectLst/>
                <a:latin typeface="Calibri" panose="020F0502020204030204" pitchFamily="34" charset="0"/>
                <a:ea typeface="Times New Roman" panose="02020603050405020304" pitchFamily="18" charset="0"/>
              </a:rPr>
              <a:t>ragilità</a:t>
            </a:r>
            <a:r>
              <a:rPr lang="it-IT" sz="1200" dirty="0">
                <a:solidFill>
                  <a:srgbClr val="000000"/>
                </a:solidFill>
                <a:effectLst/>
                <a:latin typeface="Calibri" panose="020F0502020204030204" pitchFamily="34" charset="0"/>
                <a:ea typeface="Times New Roman" panose="02020603050405020304" pitchFamily="18" charset="0"/>
              </a:rPr>
              <a:t> nella vecchiaia include sintomi quali la perdita di peso, debolezza, affaticamento, perdita di massa muscolare e in generale è connesso al declino fisico e mentale. Gli anziani fragili sono deboli, spesso hanno problemi medici complessi, hanno una minore capacità di vita autonoma, possono avere capacità mentali alterate, e spesso richiedono assistenza per le attività quotidiane (vestirsi, mangiare, igiene, mobilità). La progressione di questa condizione può portare ad un aumento del rischio di cadute, disabilità, immobilità, ospedalizzazioni, istituzionalizzazione, burden del </a:t>
            </a:r>
            <a:r>
              <a:rPr lang="it-IT" sz="1200" dirty="0" err="1">
                <a:solidFill>
                  <a:srgbClr val="000000"/>
                </a:solidFill>
                <a:effectLst/>
                <a:latin typeface="Calibri" panose="020F0502020204030204" pitchFamily="34" charset="0"/>
                <a:ea typeface="Times New Roman" panose="02020603050405020304" pitchFamily="18" charset="0"/>
              </a:rPr>
              <a:t>caregiver</a:t>
            </a:r>
            <a:r>
              <a:rPr lang="it-IT" sz="1200" dirty="0">
                <a:solidFill>
                  <a:srgbClr val="000000"/>
                </a:solidFill>
                <a:effectLst/>
                <a:latin typeface="Calibri" panose="020F0502020204030204" pitchFamily="34" charset="0"/>
                <a:ea typeface="Times New Roman" panose="02020603050405020304" pitchFamily="18" charset="0"/>
              </a:rPr>
              <a:t>, diminuzione della qualità della vita e persino la morte.</a:t>
            </a:r>
            <a:endParaRPr lang="en-US" sz="1200" dirty="0">
              <a:solidFill>
                <a:srgbClr val="000000"/>
              </a:solidFill>
              <a:effectLst/>
              <a:latin typeface="Calibri" panose="020F0502020204030204" pitchFamily="34" charset="0"/>
              <a:ea typeface="Times New Roman" panose="02020603050405020304" pitchFamily="18" charset="0"/>
            </a:endParaRPr>
          </a:p>
          <a:p>
            <a:pPr marL="0" lvl="0" indent="0" algn="l" rtl="0">
              <a:spcBef>
                <a:spcPts val="0"/>
              </a:spcBef>
              <a:spcAft>
                <a:spcPts val="0"/>
              </a:spcAft>
              <a:buNone/>
            </a:pPr>
            <a:endParaRPr dirty="0"/>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937103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spcAft>
                <a:spcPts val="0"/>
              </a:spcAft>
            </a:pPr>
            <a:r>
              <a:rPr lang="it-IT" sz="1200" dirty="0">
                <a:solidFill>
                  <a:srgbClr val="000000"/>
                </a:solidFill>
                <a:effectLst/>
                <a:latin typeface="Calibri" panose="020F0502020204030204" pitchFamily="34" charset="0"/>
                <a:ea typeface="Calibri" panose="020F0502020204030204" pitchFamily="34" charset="0"/>
              </a:rPr>
              <a:t>La progressione di questa condizione può portare ad un aumento del rischio di cadute, disabilità, difficoltà motorie, ospedalizzazioni, istituzionalizzazione, burden del </a:t>
            </a:r>
            <a:r>
              <a:rPr lang="it-IT" sz="1200" dirty="0" err="1">
                <a:solidFill>
                  <a:srgbClr val="000000"/>
                </a:solidFill>
                <a:effectLst/>
                <a:latin typeface="Calibri" panose="020F0502020204030204" pitchFamily="34" charset="0"/>
                <a:ea typeface="Calibri" panose="020F0502020204030204" pitchFamily="34" charset="0"/>
              </a:rPr>
              <a:t>caregiver</a:t>
            </a:r>
            <a:r>
              <a:rPr lang="it-IT" sz="1200" dirty="0">
                <a:solidFill>
                  <a:srgbClr val="000000"/>
                </a:solidFill>
                <a:effectLst/>
                <a:latin typeface="Calibri" panose="020F0502020204030204" pitchFamily="34" charset="0"/>
                <a:ea typeface="Calibri" panose="020F0502020204030204" pitchFamily="34" charset="0"/>
              </a:rPr>
              <a:t>, diminuzione della qualità della vita e persino la morte.</a:t>
            </a:r>
            <a:r>
              <a:rPr lang="en-US" sz="1100" dirty="0">
                <a:effectLst/>
                <a:latin typeface="Times New Roman" panose="02020603050405020304" pitchFamily="18" charset="0"/>
                <a:ea typeface="Times New Roman" panose="02020603050405020304" pitchFamily="18" charset="0"/>
              </a:rPr>
              <a:t> </a:t>
            </a:r>
            <a:endParaRPr lang="el-GR" sz="1100" dirty="0">
              <a:effectLst/>
              <a:latin typeface="Times New Roman" panose="02020603050405020304" pitchFamily="18" charset="0"/>
              <a:ea typeface="Times New Roman" panose="02020603050405020304" pitchFamily="18" charset="0"/>
            </a:endParaRPr>
          </a:p>
          <a:p>
            <a:pPr marL="0" lvl="0" indent="0" algn="l" rtl="0">
              <a:spcBef>
                <a:spcPts val="0"/>
              </a:spcBef>
              <a:spcAft>
                <a:spcPts val="0"/>
              </a:spcAft>
              <a:buNone/>
            </a:pPr>
            <a:endParaRPr dirty="0"/>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205115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it-IT" dirty="0"/>
              <a:t>In particolare per la demenza</a:t>
            </a:r>
          </a:p>
          <a:p>
            <a:pPr marL="0" lvl="0" indent="0" algn="l" rtl="0">
              <a:spcBef>
                <a:spcPts val="0"/>
              </a:spcBef>
              <a:spcAft>
                <a:spcPts val="0"/>
              </a:spcAft>
              <a:buNone/>
            </a:pPr>
            <a:r>
              <a:rPr lang="it-IT" dirty="0"/>
              <a:t>Vivere con la demenza è una sfida sia per le persone affette da demenza che per i loro </a:t>
            </a:r>
            <a:r>
              <a:rPr lang="it-IT" dirty="0" err="1"/>
              <a:t>caregiver</a:t>
            </a:r>
            <a:r>
              <a:rPr lang="it-IT" dirty="0"/>
              <a:t>. </a:t>
            </a:r>
          </a:p>
          <a:p>
            <a:pPr marL="0" lvl="0" indent="0" algn="l" rtl="0">
              <a:spcBef>
                <a:spcPts val="0"/>
              </a:spcBef>
              <a:spcAft>
                <a:spcPts val="0"/>
              </a:spcAft>
              <a:buNone/>
            </a:pPr>
            <a:r>
              <a:rPr lang="it-IT" dirty="0"/>
              <a:t>In particolare per le persone affetta da demenza i sintomi della malattia influenzano il modo in cui sperimentano loro stessi, le loro relazioni e l'ambiente in cui vivono, plasmando un mondo di esperienza diverso da quello delle persone che li circondano</a:t>
            </a:r>
          </a:p>
          <a:p>
            <a:pPr marL="0" lvl="0" indent="0" algn="l" rtl="0">
              <a:spcBef>
                <a:spcPts val="0"/>
              </a:spcBef>
              <a:spcAft>
                <a:spcPts val="0"/>
              </a:spcAft>
              <a:buNone/>
            </a:pPr>
            <a:r>
              <a:rPr lang="it-IT" dirty="0"/>
              <a:t>Le persone affetta da demenza che possono parlare della loro condizione spesso descrivono la loro esperienza come un impegnativo processo di perdite e adattamenti. Nella slide seguente vengono presentati gli effetti della demenza sulla vita delle persone che ne sono colpite.</a:t>
            </a:r>
            <a:endParaRPr dirty="0"/>
          </a:p>
        </p:txBody>
      </p:sp>
      <p:sp>
        <p:nvSpPr>
          <p:cNvPr id="92" name="Google Shape;9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extLst>
      <p:ext uri="{BB962C8B-B14F-4D97-AF65-F5344CB8AC3E}">
        <p14:creationId xmlns:p14="http://schemas.microsoft.com/office/powerpoint/2010/main" val="35596091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it-IT" dirty="0"/>
              <a:t>Le persone anziane fragili spesso affrontano cambiamenti nelle loro abilità mentali, e le perdite cognitive sono tra i sintomi principali nei casi di demenza. Problemi legati alla memoria, al pensiero, all’orientamento, al prendere decisioni, a parlare, all’umore e al comportamento possono influenzare la loro percezione e le loro esperienze.</a:t>
            </a:r>
          </a:p>
          <a:p>
            <a:pPr marL="0" lvl="0" indent="0" algn="l" rtl="0">
              <a:spcBef>
                <a:spcPts val="0"/>
              </a:spcBef>
              <a:spcAft>
                <a:spcPts val="0"/>
              </a:spcAft>
              <a:buNone/>
            </a:pPr>
            <a:r>
              <a:rPr lang="it-IT" dirty="0"/>
              <a:t>Le difficoltà nel comunicare e nell’organizzare i pensieri possono portare a confusione e frustrazione. Immaginate quanto possa essere difficile per loro seguire una conversazione quando non riescono a ricordarsi cosa è stato detto appena qualche secondo prima.</a:t>
            </a:r>
          </a:p>
          <a:p>
            <a:pPr marL="0" lvl="0" indent="0" algn="l" rtl="0">
              <a:spcBef>
                <a:spcPts val="0"/>
              </a:spcBef>
              <a:spcAft>
                <a:spcPts val="0"/>
              </a:spcAft>
              <a:buNone/>
            </a:pPr>
            <a:r>
              <a:rPr lang="it-IT" dirty="0"/>
              <a:t>O quanto deve essere difficile per una persona con problemi di comunicazione verbale (che possono seguire ad un ictus o sono presenti in caso di demenza) esprimere sé stessa: come si sente rispetto ad una situazione, un dolore che prova o a parlare degli effetti collaterali dei farmaci, o a comunicare tutto ciò che lo/la riguarda.</a:t>
            </a:r>
          </a:p>
          <a:p>
            <a:pPr marL="0" lvl="0" indent="0" algn="l" rtl="0">
              <a:spcBef>
                <a:spcPts val="0"/>
              </a:spcBef>
              <a:spcAft>
                <a:spcPts val="0"/>
              </a:spcAft>
              <a:buNone/>
            </a:pPr>
            <a:r>
              <a:rPr lang="it-IT" dirty="0"/>
              <a:t>Le difficoltà con il pensiero e la comunicazione possono anche portare una persona anziana fragile o una persona con demenza a perdere autostima e fiducia, ritirarsi dai ruoli sociali o dalle relazioni, e risultare difficile per loro impegnarsi nei loro hobby preferiti e le loro attività di vita quotidiana precedente. </a:t>
            </a:r>
          </a:p>
          <a:p>
            <a:pPr marL="0" lvl="0" indent="0" algn="l" rtl="0">
              <a:spcBef>
                <a:spcPts val="0"/>
              </a:spcBef>
              <a:spcAft>
                <a:spcPts val="0"/>
              </a:spcAft>
              <a:buNone/>
            </a:pPr>
            <a:r>
              <a:rPr lang="it-IT" dirty="0"/>
              <a:t>Una persona affetta da demenza o da una persona anziana fragile può gradualmente perdere la propria indipendenza e deve affidarsi ad altri per la cura e il sostegno spesso negando di essere in uno stato di bisogno. </a:t>
            </a:r>
          </a:p>
          <a:p>
            <a:pPr marL="0" lvl="0" indent="0" algn="l" rtl="0">
              <a:spcBef>
                <a:spcPts val="0"/>
              </a:spcBef>
              <a:spcAft>
                <a:spcPts val="0"/>
              </a:spcAft>
              <a:buNone/>
            </a:pPr>
            <a:r>
              <a:rPr lang="it-IT" dirty="0"/>
              <a:t>Man mano che la demenza o la fragilità progredisce e le persone progressivamente smettono di prendere decisioni, riducono le proprie responsabilità e attività, i caregiver prendono il comando inevitabilmente.  </a:t>
            </a:r>
          </a:p>
          <a:p>
            <a:pPr marL="0" lvl="0" indent="0" algn="l" rtl="0">
              <a:spcBef>
                <a:spcPts val="0"/>
              </a:spcBef>
              <a:spcAft>
                <a:spcPts val="0"/>
              </a:spcAft>
              <a:buNone/>
            </a:pPr>
            <a:r>
              <a:rPr lang="it-IT" dirty="0"/>
              <a:t>Perdere autonomia e capacità di prendere decisioni (ad esempio scelte o questioni finanziarie) provoca sentimenti di inutilità, ansia, depressione. Immagina come ti sentiresti se un giorno qualcun altro si occupasse della tua vita, decidendo ciò che è meglio per te. </a:t>
            </a:r>
          </a:p>
          <a:p>
            <a:pPr marL="0" lvl="0" indent="0" algn="l" rtl="0">
              <a:spcBef>
                <a:spcPts val="0"/>
              </a:spcBef>
              <a:spcAft>
                <a:spcPts val="0"/>
              </a:spcAft>
              <a:buNone/>
            </a:pPr>
            <a:r>
              <a:rPr lang="it-IT" dirty="0"/>
              <a:t>Ciò causa conflitti tra persone anziane fragili e persone affette da demenza e i loro caregiver. Il concetto ideale nella cura è quello di trovare quell'equilibrio personale tra mantenere la persona sicura e sostenuta e allo stesso tempo coinvolgerla nella sua condizione mantenendo la sua dignità personale.</a:t>
            </a:r>
          </a:p>
          <a:p>
            <a:pPr marL="0" lvl="0" indent="0" algn="l" rtl="0">
              <a:spcBef>
                <a:spcPts val="0"/>
              </a:spcBef>
              <a:spcAft>
                <a:spcPts val="0"/>
              </a:spcAft>
              <a:buNone/>
            </a:pPr>
            <a:endParaRPr dirty="0"/>
          </a:p>
        </p:txBody>
      </p:sp>
      <p:sp>
        <p:nvSpPr>
          <p:cNvPr id="99" name="Google Shape;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extLst>
      <p:ext uri="{BB962C8B-B14F-4D97-AF65-F5344CB8AC3E}">
        <p14:creationId xmlns:p14="http://schemas.microsoft.com/office/powerpoint/2010/main" val="2439141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it-IT" dirty="0"/>
              <a:t>Quali sono i bisogni delle persone anziane fragili e delle persone affette da demenza?</a:t>
            </a:r>
          </a:p>
          <a:p>
            <a:pPr marL="0" lvl="0" indent="0" algn="l" rtl="0">
              <a:spcBef>
                <a:spcPts val="0"/>
              </a:spcBef>
              <a:spcAft>
                <a:spcPts val="0"/>
              </a:spcAft>
              <a:buNone/>
            </a:pPr>
            <a:r>
              <a:rPr lang="it-IT" dirty="0"/>
              <a:t>A partire dalla connessione tra invecchiamento, fragilità e malattia, le persone anziane fragili e le persone affette da demenza possono avere specifiche esigenze mediche. Le loro esigenze mediche sono legate alla valutazione, alla diagnosi, alle visite regolari dal medico e al trattamento farmaceutico dei sintomi della demenza.</a:t>
            </a:r>
          </a:p>
          <a:p>
            <a:pPr marL="0" lvl="0" indent="0" algn="l" rtl="0">
              <a:spcBef>
                <a:spcPts val="0"/>
              </a:spcBef>
              <a:spcAft>
                <a:spcPts val="0"/>
              </a:spcAft>
              <a:buNone/>
            </a:pPr>
            <a:r>
              <a:rPr lang="it-IT" dirty="0"/>
              <a:t>I bisogni fisici si riferiscono a esigenze alimentari e nutrizionali, igiene personale, abitudini relative al sonno e vertigini, cadute, fratture dell'anca, immobilità, problemi urinari, costipazione, incontinenza fecale, dolore, </a:t>
            </a:r>
            <a:r>
              <a:rPr lang="it-IT" dirty="0" err="1"/>
              <a:t>parkinson</a:t>
            </a:r>
            <a:r>
              <a:rPr lang="it-IT" dirty="0"/>
              <a:t>, ecc.</a:t>
            </a:r>
          </a:p>
          <a:p>
            <a:pPr marL="0" lvl="0" indent="0" algn="l" rtl="0">
              <a:spcBef>
                <a:spcPts val="0"/>
              </a:spcBef>
              <a:spcAft>
                <a:spcPts val="0"/>
              </a:spcAft>
              <a:buNone/>
            </a:pPr>
            <a:r>
              <a:rPr lang="it-IT" dirty="0"/>
              <a:t>Le questioni pratiche si riferiscono alla comprensione delle condizioni della persona, alla pianificazione della vita quotidiana, al supporto, ai servizi, all'alloggio, alle finanze, alla pianificazione delle fasi iniziali o successive della demenza e fine delle cure a vita e supporto relativo.</a:t>
            </a:r>
          </a:p>
          <a:p>
            <a:pPr marL="0" lvl="0" indent="0" algn="l" rtl="0">
              <a:spcBef>
                <a:spcPts val="0"/>
              </a:spcBef>
              <a:spcAft>
                <a:spcPts val="0"/>
              </a:spcAft>
              <a:buNone/>
            </a:pPr>
            <a:r>
              <a:rPr lang="it-IT" dirty="0"/>
              <a:t>Confusione, dimenticanza, ansia, dolore, perdita, rabbia, shock, paura, incredulità sono alcune delle reazioni emotive che le persone che vivono con la demenza sperimentano e che sono difficili da affrontare. Le emozioni sono spesso accompagnate da cambiamenti nella personalità e nel comportamento. Le persone affette da demenza possono diventare irrequiete, agitate, aggressive, sospettose, vaganti, ripetute e ossessive.</a:t>
            </a:r>
          </a:p>
          <a:p>
            <a:pPr marL="0" lvl="0" indent="0" algn="l" rtl="0">
              <a:spcBef>
                <a:spcPts val="0"/>
              </a:spcBef>
              <a:spcAft>
                <a:spcPts val="0"/>
              </a:spcAft>
              <a:buNone/>
            </a:pPr>
            <a:r>
              <a:rPr lang="it-IT" dirty="0"/>
              <a:t>I bisogni sociali sono i bisogni di contatto sociale, relazioni significative, impegno nelle proprie passioni e attività.</a:t>
            </a:r>
          </a:p>
          <a:p>
            <a:pPr marL="0" lvl="0" indent="0" algn="l" rtl="0">
              <a:spcBef>
                <a:spcPts val="0"/>
              </a:spcBef>
              <a:spcAft>
                <a:spcPts val="0"/>
              </a:spcAft>
              <a:buNone/>
            </a:pPr>
            <a:endParaRPr dirty="0"/>
          </a:p>
        </p:txBody>
      </p:sp>
      <p:sp>
        <p:nvSpPr>
          <p:cNvPr id="106" name="Google Shape;10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extLst>
      <p:ext uri="{BB962C8B-B14F-4D97-AF65-F5344CB8AC3E}">
        <p14:creationId xmlns:p14="http://schemas.microsoft.com/office/powerpoint/2010/main" val="1595478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lang="en-US" sz="1200" dirty="0">
              <a:solidFill>
                <a:schemeClr val="dk1"/>
              </a:solidFill>
              <a:latin typeface="Calibri"/>
              <a:ea typeface="Calibri"/>
              <a:cs typeface="Calibri"/>
              <a:sym typeface="Calibri"/>
            </a:endParaRPr>
          </a:p>
          <a:p>
            <a:pPr marL="0" lvl="0" indent="0" algn="l" rtl="0">
              <a:spcBef>
                <a:spcPts val="0"/>
              </a:spcBef>
              <a:spcAft>
                <a:spcPts val="0"/>
              </a:spcAft>
              <a:buNone/>
            </a:pPr>
            <a:r>
              <a:rPr lang="it-IT" sz="1200" dirty="0">
                <a:solidFill>
                  <a:schemeClr val="dk1"/>
                </a:solidFill>
                <a:latin typeface="Calibri"/>
                <a:ea typeface="Calibri"/>
                <a:cs typeface="Calibri"/>
                <a:sym typeface="Calibri"/>
              </a:rPr>
              <a:t>L'onere della cura può essere innescato dai seguenti fattori:</a:t>
            </a:r>
          </a:p>
          <a:p>
            <a:pPr marL="0" lvl="0" indent="0" algn="l" rtl="0">
              <a:spcBef>
                <a:spcPts val="0"/>
              </a:spcBef>
              <a:spcAft>
                <a:spcPts val="0"/>
              </a:spcAft>
              <a:buNone/>
            </a:pPr>
            <a:r>
              <a:rPr lang="it-IT" sz="1200" dirty="0">
                <a:solidFill>
                  <a:schemeClr val="dk1"/>
                </a:solidFill>
                <a:latin typeface="Calibri"/>
                <a:ea typeface="Calibri"/>
                <a:cs typeface="Calibri"/>
                <a:sym typeface="Calibri"/>
              </a:rPr>
              <a:t>costi di cura</a:t>
            </a:r>
          </a:p>
          <a:p>
            <a:pPr marL="0" lvl="0" indent="0" algn="l" rtl="0">
              <a:spcBef>
                <a:spcPts val="0"/>
              </a:spcBef>
              <a:spcAft>
                <a:spcPts val="0"/>
              </a:spcAft>
              <a:buNone/>
            </a:pPr>
            <a:r>
              <a:rPr lang="it-IT" sz="1200" dirty="0">
                <a:solidFill>
                  <a:schemeClr val="dk1"/>
                </a:solidFill>
                <a:latin typeface="Calibri"/>
                <a:ea typeface="Calibri"/>
                <a:cs typeface="Calibri"/>
                <a:sym typeface="Calibri"/>
              </a:rPr>
              <a:t>mancanza di tempo</a:t>
            </a:r>
          </a:p>
          <a:p>
            <a:pPr marL="0" lvl="0" indent="0" algn="l" rtl="0">
              <a:spcBef>
                <a:spcPts val="0"/>
              </a:spcBef>
              <a:spcAft>
                <a:spcPts val="0"/>
              </a:spcAft>
              <a:buNone/>
            </a:pPr>
            <a:r>
              <a:rPr lang="it-IT" sz="1200" dirty="0">
                <a:solidFill>
                  <a:schemeClr val="dk1"/>
                </a:solidFill>
                <a:latin typeface="Calibri"/>
                <a:ea typeface="Calibri"/>
                <a:cs typeface="Calibri"/>
                <a:sym typeface="Calibri"/>
              </a:rPr>
              <a:t>comportamenti stimolanti del destinatario delle cure</a:t>
            </a:r>
          </a:p>
          <a:p>
            <a:pPr marL="0" lvl="0" indent="0" algn="l" rtl="0">
              <a:spcBef>
                <a:spcPts val="0"/>
              </a:spcBef>
              <a:spcAft>
                <a:spcPts val="0"/>
              </a:spcAft>
              <a:buNone/>
            </a:pPr>
            <a:r>
              <a:rPr lang="it-IT" sz="1200" dirty="0">
                <a:solidFill>
                  <a:schemeClr val="dk1"/>
                </a:solidFill>
                <a:latin typeface="Calibri"/>
                <a:ea typeface="Calibri"/>
                <a:cs typeface="Calibri"/>
                <a:sym typeface="Calibri"/>
              </a:rPr>
              <a:t>ansia</a:t>
            </a:r>
          </a:p>
          <a:p>
            <a:pPr marL="0" lvl="0" indent="0" algn="l" rtl="0">
              <a:spcBef>
                <a:spcPts val="0"/>
              </a:spcBef>
              <a:spcAft>
                <a:spcPts val="0"/>
              </a:spcAft>
              <a:buNone/>
            </a:pPr>
            <a:r>
              <a:rPr lang="it-IT" sz="1200" dirty="0">
                <a:solidFill>
                  <a:schemeClr val="dk1"/>
                </a:solidFill>
                <a:latin typeface="Calibri"/>
                <a:ea typeface="Calibri"/>
                <a:cs typeface="Calibri"/>
                <a:sym typeface="Calibri"/>
              </a:rPr>
              <a:t>depressione</a:t>
            </a:r>
          </a:p>
          <a:p>
            <a:pPr marL="0" lvl="0" indent="0" algn="l" rtl="0">
              <a:spcBef>
                <a:spcPts val="0"/>
              </a:spcBef>
              <a:spcAft>
                <a:spcPts val="0"/>
              </a:spcAft>
              <a:buNone/>
            </a:pPr>
            <a:r>
              <a:rPr lang="it-IT" sz="1200" dirty="0">
                <a:solidFill>
                  <a:schemeClr val="dk1"/>
                </a:solidFill>
                <a:latin typeface="Calibri"/>
                <a:ea typeface="Calibri"/>
                <a:cs typeface="Calibri"/>
                <a:sym typeface="Calibri"/>
              </a:rPr>
              <a:t>mancanza di interessi personali</a:t>
            </a:r>
          </a:p>
          <a:p>
            <a:pPr marL="0" lvl="0" indent="0" algn="l" rtl="0">
              <a:spcBef>
                <a:spcPts val="0"/>
              </a:spcBef>
              <a:spcAft>
                <a:spcPts val="0"/>
              </a:spcAft>
              <a:buNone/>
            </a:pPr>
            <a:r>
              <a:rPr lang="it-IT" sz="1200" dirty="0">
                <a:solidFill>
                  <a:schemeClr val="dk1"/>
                </a:solidFill>
                <a:latin typeface="Calibri"/>
                <a:ea typeface="Calibri"/>
                <a:cs typeface="Calibri"/>
                <a:sym typeface="Calibri"/>
              </a:rPr>
              <a:t>limitazione delle attività sociali</a:t>
            </a:r>
          </a:p>
          <a:p>
            <a:pPr marL="0" lvl="0" indent="0" algn="l" rtl="0">
              <a:spcBef>
                <a:spcPts val="0"/>
              </a:spcBef>
              <a:spcAft>
                <a:spcPts val="0"/>
              </a:spcAft>
              <a:buNone/>
            </a:pPr>
            <a:r>
              <a:rPr lang="it-IT" sz="1200" dirty="0">
                <a:solidFill>
                  <a:schemeClr val="dk1"/>
                </a:solidFill>
                <a:latin typeface="Calibri"/>
                <a:ea typeface="Calibri"/>
                <a:cs typeface="Calibri"/>
                <a:sym typeface="Calibri"/>
              </a:rPr>
              <a:t>tristezza per il destino della persona curata</a:t>
            </a:r>
          </a:p>
          <a:p>
            <a:pPr marL="0" lvl="0" indent="0" algn="l" rtl="0">
              <a:spcBef>
                <a:spcPts val="0"/>
              </a:spcBef>
              <a:spcAft>
                <a:spcPts val="0"/>
              </a:spcAft>
              <a:buNone/>
            </a:pPr>
            <a:r>
              <a:rPr lang="it-IT" sz="1200" dirty="0">
                <a:solidFill>
                  <a:schemeClr val="dk1"/>
                </a:solidFill>
                <a:latin typeface="Calibri"/>
                <a:ea typeface="Calibri"/>
                <a:cs typeface="Calibri"/>
                <a:sym typeface="Calibri"/>
              </a:rPr>
              <a:t>atteggiamenti disfunzionali nei confronti di sé e del destinatario della cura</a:t>
            </a:r>
          </a:p>
          <a:p>
            <a:pPr marL="0" lvl="0" indent="0" algn="l" rtl="0">
              <a:spcBef>
                <a:spcPts val="0"/>
              </a:spcBef>
              <a:spcAft>
                <a:spcPts val="0"/>
              </a:spcAft>
              <a:buNone/>
            </a:pPr>
            <a:r>
              <a:rPr lang="it-IT" sz="1200" dirty="0">
                <a:solidFill>
                  <a:schemeClr val="dk1"/>
                </a:solidFill>
                <a:latin typeface="Calibri"/>
                <a:ea typeface="Calibri"/>
                <a:cs typeface="Calibri"/>
                <a:sym typeface="Calibri"/>
              </a:rPr>
              <a:t>strategie di coping disfunzionali</a:t>
            </a:r>
          </a:p>
          <a:p>
            <a:pPr marL="0" lvl="0" indent="0" algn="l" rtl="0">
              <a:spcBef>
                <a:spcPts val="0"/>
              </a:spcBef>
              <a:spcAft>
                <a:spcPts val="0"/>
              </a:spcAft>
              <a:buNone/>
            </a:pPr>
            <a:r>
              <a:rPr lang="it-IT" sz="1200" dirty="0">
                <a:solidFill>
                  <a:schemeClr val="dk1"/>
                </a:solidFill>
                <a:latin typeface="Calibri"/>
                <a:ea typeface="Calibri"/>
                <a:cs typeface="Calibri"/>
                <a:sym typeface="Calibri"/>
              </a:rPr>
              <a:t>stigma</a:t>
            </a:r>
          </a:p>
          <a:p>
            <a:pPr marL="0" lvl="0" indent="0" algn="l" rtl="0">
              <a:spcBef>
                <a:spcPts val="0"/>
              </a:spcBef>
              <a:spcAft>
                <a:spcPts val="0"/>
              </a:spcAft>
              <a:buNone/>
            </a:pPr>
            <a:r>
              <a:rPr lang="it-IT" sz="1200" dirty="0">
                <a:solidFill>
                  <a:schemeClr val="dk1"/>
                </a:solidFill>
                <a:latin typeface="Calibri"/>
                <a:ea typeface="Calibri"/>
                <a:cs typeface="Calibri"/>
                <a:sym typeface="Calibri"/>
              </a:rPr>
              <a:t>mancanza di formazione</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endParaRPr dirty="0"/>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extLst>
      <p:ext uri="{BB962C8B-B14F-4D97-AF65-F5344CB8AC3E}">
        <p14:creationId xmlns:p14="http://schemas.microsoft.com/office/powerpoint/2010/main" val="3036772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0" name="Google Shape;12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9</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85865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1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0"/>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21"/>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1"/>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1"/>
        <p:cNvGrpSpPr/>
        <p:nvPr/>
      </p:nvGrpSpPr>
      <p:grpSpPr>
        <a:xfrm>
          <a:off x="0" y="0"/>
          <a:ext cx="0" cy="0"/>
          <a:chOff x="0" y="0"/>
          <a:chExt cx="0" cy="0"/>
        </a:xfrm>
      </p:grpSpPr>
      <p:sp>
        <p:nvSpPr>
          <p:cNvPr id="22" name="Google Shape;22;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7"/>
        <p:cNvGrpSpPr/>
        <p:nvPr/>
      </p:nvGrpSpPr>
      <p:grpSpPr>
        <a:xfrm>
          <a:off x="0" y="0"/>
          <a:ext cx="0" cy="0"/>
          <a:chOff x="0" y="0"/>
          <a:chExt cx="0" cy="0"/>
        </a:xfrm>
      </p:grpSpPr>
      <p:sp>
        <p:nvSpPr>
          <p:cNvPr id="28" name="Google Shape;28;p1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3"/>
        <p:cNvGrpSpPr/>
        <p:nvPr/>
      </p:nvGrpSpPr>
      <p:grpSpPr>
        <a:xfrm>
          <a:off x="0" y="0"/>
          <a:ext cx="0" cy="0"/>
          <a:chOff x="0" y="0"/>
          <a:chExt cx="0" cy="0"/>
        </a:xfrm>
      </p:grpSpPr>
      <p:sp>
        <p:nvSpPr>
          <p:cNvPr id="34" name="Google Shape;34;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4"/>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4"/>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5"/>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5"/>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5"/>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5"/>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9"/>
        <p:cNvGrpSpPr/>
        <p:nvPr/>
      </p:nvGrpSpPr>
      <p:grpSpPr>
        <a:xfrm>
          <a:off x="0" y="0"/>
          <a:ext cx="0" cy="0"/>
          <a:chOff x="0" y="0"/>
          <a:chExt cx="0" cy="0"/>
        </a:xfrm>
      </p:grpSpPr>
      <p:sp>
        <p:nvSpPr>
          <p:cNvPr id="50" name="Google Shape;50;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4"/>
        <p:cNvGrpSpPr/>
        <p:nvPr/>
      </p:nvGrpSpPr>
      <p:grpSpPr>
        <a:xfrm>
          <a:off x="0" y="0"/>
          <a:ext cx="0" cy="0"/>
          <a:chOff x="0" y="0"/>
          <a:chExt cx="0" cy="0"/>
        </a:xfrm>
      </p:grpSpPr>
      <p:sp>
        <p:nvSpPr>
          <p:cNvPr id="55" name="Google Shape;55;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18"/>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8"/>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8"/>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19"/>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9"/>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9"/>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youtu.be/dyvlv7vyG3I"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hyperlink" Target="https://doi.org/10.1080/00243639.2016.1160995"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www.alzheimers.org.uk/get-support/daily-living" TargetMode="External"/><Relationship Id="rId5" Type="http://schemas.openxmlformats.org/officeDocument/2006/relationships/hyperlink" Target="https://www.alz.org/" TargetMode="External"/><Relationship Id="rId4" Type="http://schemas.openxmlformats.org/officeDocument/2006/relationships/hyperlink" Target="https://alzheimer.ca/en/Home/Living-with-dementia/Caring-for-someone/Self-care-for-the-caregiver"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omments" Target="../comments/commen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7"/>
        <p:cNvGrpSpPr/>
        <p:nvPr/>
      </p:nvGrpSpPr>
      <p:grpSpPr>
        <a:xfrm>
          <a:off x="0" y="0"/>
          <a:ext cx="0" cy="0"/>
          <a:chOff x="0" y="0"/>
          <a:chExt cx="0" cy="0"/>
        </a:xfrm>
      </p:grpSpPr>
      <p:sp>
        <p:nvSpPr>
          <p:cNvPr id="3" name="Rettangolo 2">
            <a:extLst>
              <a:ext uri="{FF2B5EF4-FFF2-40B4-BE49-F238E27FC236}">
                <a16:creationId xmlns:a16="http://schemas.microsoft.com/office/drawing/2014/main" id="{DA65AEFE-6921-4699-AD64-3B2995DD497A}"/>
              </a:ext>
            </a:extLst>
          </p:cNvPr>
          <p:cNvSpPr/>
          <p:nvPr/>
        </p:nvSpPr>
        <p:spPr>
          <a:xfrm>
            <a:off x="5221224" y="2413337"/>
            <a:ext cx="3763466" cy="1015663"/>
          </a:xfrm>
          <a:prstGeom prst="rect">
            <a:avLst/>
          </a:prstGeom>
        </p:spPr>
        <p:txBody>
          <a:bodyPr wrap="none">
            <a:spAutoFit/>
          </a:bodyPr>
          <a:lstStyle/>
          <a:p>
            <a:pPr lvl="0" algn="r">
              <a:buClrTx/>
            </a:pPr>
            <a:r>
              <a:rPr lang="it-IT" sz="6000" b="1" kern="1200" dirty="0">
                <a:solidFill>
                  <a:srgbClr val="4BACC6">
                    <a:lumMod val="75000"/>
                  </a:srgbClr>
                </a:solidFill>
                <a:effectLst>
                  <a:outerShdw blurRad="38100" dist="38100" dir="2700000" algn="tl">
                    <a:srgbClr val="000000">
                      <a:alpha val="43137"/>
                    </a:srgbClr>
                  </a:outerShdw>
                </a:effectLst>
                <a:latin typeface="Calibri"/>
                <a:ea typeface="+mn-ea"/>
              </a:rPr>
              <a:t>MODULO 1</a:t>
            </a:r>
          </a:p>
        </p:txBody>
      </p:sp>
      <p:sp>
        <p:nvSpPr>
          <p:cNvPr id="4" name="Rettangolo 3">
            <a:extLst>
              <a:ext uri="{FF2B5EF4-FFF2-40B4-BE49-F238E27FC236}">
                <a16:creationId xmlns:a16="http://schemas.microsoft.com/office/drawing/2014/main" id="{E6A9550C-236C-4C33-8792-504BFC8F7B84}"/>
              </a:ext>
            </a:extLst>
          </p:cNvPr>
          <p:cNvSpPr/>
          <p:nvPr/>
        </p:nvSpPr>
        <p:spPr>
          <a:xfrm>
            <a:off x="4572000" y="3659833"/>
            <a:ext cx="4412690" cy="3046988"/>
          </a:xfrm>
          <a:prstGeom prst="rect">
            <a:avLst/>
          </a:prstGeom>
        </p:spPr>
        <p:txBody>
          <a:bodyPr wrap="square">
            <a:spAutoFit/>
          </a:bodyPr>
          <a:lstStyle/>
          <a:p>
            <a:pPr lvl="0" algn="r">
              <a:buClrTx/>
            </a:pPr>
            <a:r>
              <a:rPr lang="it-IT" sz="3200" b="1" kern="1200" cap="all" dirty="0">
                <a:solidFill>
                  <a:srgbClr val="4BACC6">
                    <a:lumMod val="75000"/>
                  </a:srgbClr>
                </a:solidFill>
                <a:effectLst>
                  <a:outerShdw blurRad="38100" dist="38100" dir="2700000" algn="tl">
                    <a:srgbClr val="000000">
                      <a:alpha val="43137"/>
                    </a:srgbClr>
                  </a:outerShdw>
                </a:effectLst>
                <a:latin typeface="Calibri"/>
                <a:ea typeface="+mn-ea"/>
              </a:rPr>
              <a:t>STEP 4</a:t>
            </a:r>
          </a:p>
          <a:p>
            <a:pPr lvl="0" algn="r">
              <a:buClrTx/>
            </a:pPr>
            <a:r>
              <a:rPr lang="it-IT" sz="3200" b="1" kern="1200" cap="all" dirty="0" err="1">
                <a:solidFill>
                  <a:srgbClr val="4BACC6">
                    <a:lumMod val="75000"/>
                  </a:srgbClr>
                </a:solidFill>
                <a:effectLst>
                  <a:outerShdw blurRad="38100" dist="38100" dir="2700000" algn="tl">
                    <a:srgbClr val="000000">
                      <a:alpha val="43137"/>
                    </a:srgbClr>
                  </a:outerShdw>
                </a:effectLst>
                <a:latin typeface="Calibri"/>
                <a:ea typeface="+mn-ea"/>
              </a:rPr>
              <a:t>CAPACITà</a:t>
            </a:r>
            <a:r>
              <a:rPr lang="it-IT" sz="3200" b="1" kern="1200" cap="all" dirty="0">
                <a:solidFill>
                  <a:srgbClr val="4BACC6">
                    <a:lumMod val="75000"/>
                  </a:srgbClr>
                </a:solidFill>
                <a:effectLst>
                  <a:outerShdw blurRad="38100" dist="38100" dir="2700000" algn="tl">
                    <a:srgbClr val="000000">
                      <a:alpha val="43137"/>
                    </a:srgbClr>
                  </a:outerShdw>
                </a:effectLst>
                <a:latin typeface="Calibri"/>
                <a:ea typeface="+mn-ea"/>
              </a:rPr>
              <a:t> DI DISTINGUERE TRA I </a:t>
            </a:r>
          </a:p>
          <a:p>
            <a:pPr lvl="0" algn="r">
              <a:buClrTx/>
            </a:pPr>
            <a:r>
              <a:rPr lang="it-IT" sz="3200" b="1" kern="1200" cap="all" dirty="0">
                <a:solidFill>
                  <a:srgbClr val="4BACC6">
                    <a:lumMod val="75000"/>
                  </a:srgbClr>
                </a:solidFill>
                <a:effectLst>
                  <a:outerShdw blurRad="38100" dist="38100" dir="2700000" algn="tl">
                    <a:srgbClr val="000000">
                      <a:alpha val="43137"/>
                    </a:srgbClr>
                  </a:outerShdw>
                </a:effectLst>
                <a:latin typeface="Calibri"/>
                <a:ea typeface="+mn-ea"/>
              </a:rPr>
              <a:t>BISOGNI DEI CAREGIVER E  DELLE PERSONE ASSISTITE</a:t>
            </a:r>
            <a:endParaRPr lang="it-IT" sz="4000" b="1" kern="1200" cap="all" dirty="0">
              <a:solidFill>
                <a:srgbClr val="4BACC6">
                  <a:lumMod val="75000"/>
                </a:srgbClr>
              </a:solidFill>
              <a:effectLst>
                <a:outerShdw blurRad="38100" dist="38100" dir="2700000" algn="tl">
                  <a:srgbClr val="000000">
                    <a:alpha val="43137"/>
                  </a:srgbClr>
                </a:outerShdw>
              </a:effectLst>
              <a:latin typeface="Calibri"/>
              <a:ea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7"/>
        <p:cNvGrpSpPr/>
        <p:nvPr/>
      </p:nvGrpSpPr>
      <p:grpSpPr>
        <a:xfrm>
          <a:off x="0" y="0"/>
          <a:ext cx="0" cy="0"/>
          <a:chOff x="0" y="0"/>
          <a:chExt cx="0" cy="0"/>
        </a:xfrm>
      </p:grpSpPr>
      <p:sp>
        <p:nvSpPr>
          <p:cNvPr id="129" name="Google Shape;129;p7"/>
          <p:cNvSpPr txBox="1"/>
          <p:nvPr/>
        </p:nvSpPr>
        <p:spPr>
          <a:xfrm>
            <a:off x="1268557" y="360880"/>
            <a:ext cx="7056784"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b="1" dirty="0">
                <a:solidFill>
                  <a:schemeClr val="bg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rPr>
              <a:t>COME POSSIAMO SUPPORTARE I CAREGIVER?</a:t>
            </a:r>
            <a:endParaRPr sz="3600" b="1" dirty="0">
              <a:solidFill>
                <a:schemeClr val="bg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endParaRPr>
          </a:p>
        </p:txBody>
      </p:sp>
      <p:sp>
        <p:nvSpPr>
          <p:cNvPr id="2" name="Rettangolo 1">
            <a:extLst>
              <a:ext uri="{FF2B5EF4-FFF2-40B4-BE49-F238E27FC236}">
                <a16:creationId xmlns:a16="http://schemas.microsoft.com/office/drawing/2014/main" id="{30C4A57A-BD9F-4942-9AA7-03F8F12B26A8}"/>
              </a:ext>
            </a:extLst>
          </p:cNvPr>
          <p:cNvSpPr/>
          <p:nvPr/>
        </p:nvSpPr>
        <p:spPr>
          <a:xfrm>
            <a:off x="244928" y="4012250"/>
            <a:ext cx="3986167" cy="584775"/>
          </a:xfrm>
          <a:prstGeom prst="rect">
            <a:avLst/>
          </a:prstGeom>
        </p:spPr>
        <p:txBody>
          <a:bodyPr wrap="square">
            <a:spAutoFit/>
          </a:bodyPr>
          <a:lstStyle/>
          <a:p>
            <a:endParaRPr lang="it-IT" sz="1600" dirty="0">
              <a:solidFill>
                <a:schemeClr val="bg1"/>
              </a:solid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endParaRPr>
          </a:p>
          <a:p>
            <a:r>
              <a:rPr lang="it-IT" sz="1600" dirty="0">
                <a:solidFill>
                  <a:schemeClr val="bg1"/>
                </a:solid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https://youtu.be/dyvlv7vyG3I</a:t>
            </a:r>
            <a:r>
              <a:rPr lang="it-IT" sz="1600" dirty="0">
                <a:solidFill>
                  <a:schemeClr val="bg1"/>
                </a:solidFill>
                <a:latin typeface="Calibri" panose="020F0502020204030204" pitchFamily="34" charset="0"/>
                <a:cs typeface="Calibri" panose="020F0502020204030204" pitchFamily="34" charset="0"/>
              </a:rPr>
              <a:t> </a:t>
            </a:r>
          </a:p>
        </p:txBody>
      </p:sp>
      <p:sp>
        <p:nvSpPr>
          <p:cNvPr id="3" name="Rettangolo 2">
            <a:extLst>
              <a:ext uri="{FF2B5EF4-FFF2-40B4-BE49-F238E27FC236}">
                <a16:creationId xmlns:a16="http://schemas.microsoft.com/office/drawing/2014/main" id="{C2ACE2B2-5E32-4FD8-A341-36A69530601D}"/>
              </a:ext>
            </a:extLst>
          </p:cNvPr>
          <p:cNvSpPr/>
          <p:nvPr/>
        </p:nvSpPr>
        <p:spPr>
          <a:xfrm>
            <a:off x="244928" y="2365645"/>
            <a:ext cx="3233057" cy="1938992"/>
          </a:xfrm>
          <a:prstGeom prst="rect">
            <a:avLst/>
          </a:prstGeom>
        </p:spPr>
        <p:txBody>
          <a:bodyPr wrap="square">
            <a:spAutoFit/>
          </a:bodyPr>
          <a:lstStyle/>
          <a:p>
            <a:pPr algn="ctr"/>
            <a:r>
              <a:rPr lang="it-IT" sz="2000" b="1" dirty="0">
                <a:solidFill>
                  <a:schemeClr val="bg1"/>
                </a:solidFill>
                <a:latin typeface="Calibri" panose="020F0502020204030204" pitchFamily="34" charset="0"/>
                <a:cs typeface="Calibri" panose="020F0502020204030204" pitchFamily="34" charset="0"/>
              </a:rPr>
              <a:t>VIDEO</a:t>
            </a:r>
            <a:br>
              <a:rPr lang="it-IT" sz="2000" b="1" dirty="0">
                <a:solidFill>
                  <a:schemeClr val="bg1"/>
                </a:solidFill>
                <a:latin typeface="Calibri" panose="020F0502020204030204" pitchFamily="34" charset="0"/>
                <a:cs typeface="Calibri" panose="020F0502020204030204" pitchFamily="34" charset="0"/>
              </a:rPr>
            </a:br>
            <a:r>
              <a:rPr lang="it-IT" sz="2000" b="1" dirty="0">
                <a:solidFill>
                  <a:schemeClr val="bg1"/>
                </a:solidFill>
                <a:latin typeface="Calibri" panose="020F0502020204030204" pitchFamily="34" charset="0"/>
                <a:cs typeface="Calibri" panose="020F0502020204030204" pitchFamily="34" charset="0"/>
              </a:rPr>
              <a:t>«La sindrome del </a:t>
            </a:r>
            <a:r>
              <a:rPr lang="it-IT" sz="2000" b="1" dirty="0" err="1">
                <a:solidFill>
                  <a:schemeClr val="bg1"/>
                </a:solidFill>
                <a:latin typeface="Calibri" panose="020F0502020204030204" pitchFamily="34" charset="0"/>
                <a:cs typeface="Calibri" panose="020F0502020204030204" pitchFamily="34" charset="0"/>
              </a:rPr>
              <a:t>caregiver</a:t>
            </a:r>
            <a:r>
              <a:rPr lang="it-IT" sz="2000" b="1" dirty="0">
                <a:solidFill>
                  <a:schemeClr val="bg1"/>
                </a:solidFill>
                <a:latin typeface="Calibri" panose="020F0502020204030204" pitchFamily="34" charset="0"/>
                <a:cs typeface="Calibri" panose="020F0502020204030204" pitchFamily="34" charset="0"/>
              </a:rPr>
              <a:t>: come prendersi cura di chi si prende cura degli altri», </a:t>
            </a:r>
            <a:r>
              <a:rPr lang="it-IT" sz="2000" dirty="0">
                <a:solidFill>
                  <a:schemeClr val="bg1"/>
                </a:solidFill>
                <a:latin typeface="Calibri" panose="020F0502020204030204" pitchFamily="34" charset="0"/>
                <a:cs typeface="Calibri" panose="020F0502020204030204" pitchFamily="34" charset="0"/>
              </a:rPr>
              <a:t>Riviste di Salute, 10 Maggio 2018</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5"/>
        <p:cNvGrpSpPr/>
        <p:nvPr/>
      </p:nvGrpSpPr>
      <p:grpSpPr>
        <a:xfrm>
          <a:off x="0" y="0"/>
          <a:ext cx="0" cy="0"/>
          <a:chOff x="0" y="0"/>
          <a:chExt cx="0" cy="0"/>
        </a:xfrm>
      </p:grpSpPr>
      <p:sp>
        <p:nvSpPr>
          <p:cNvPr id="136" name="Google Shape;136;p8"/>
          <p:cNvSpPr txBox="1"/>
          <p:nvPr/>
        </p:nvSpPr>
        <p:spPr>
          <a:xfrm>
            <a:off x="107504" y="1505396"/>
            <a:ext cx="3080302" cy="48320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it-IT" sz="2800" b="1" dirty="0">
                <a:solidFill>
                  <a:srgbClr val="0070C0"/>
                </a:solidFill>
                <a:latin typeface="Calibri" panose="020F0502020204030204" pitchFamily="34" charset="0"/>
                <a:ea typeface="Calibri"/>
                <a:cs typeface="Calibri" panose="020F0502020204030204" pitchFamily="34" charset="0"/>
                <a:sym typeface="Calibri"/>
              </a:rPr>
              <a:t>PRIMA DELLA VISITA</a:t>
            </a:r>
            <a:endParaRPr b="1" dirty="0">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1800"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spcBef>
                <a:spcPts val="0"/>
              </a:spcBef>
              <a:spcAft>
                <a:spcPts val="0"/>
              </a:spcAft>
              <a:buNone/>
            </a:pPr>
            <a:r>
              <a:rPr lang="it-IT" sz="2000" dirty="0">
                <a:solidFill>
                  <a:schemeClr val="dk1"/>
                </a:solidFill>
                <a:latin typeface="Calibri" panose="020F0502020204030204" pitchFamily="34" charset="0"/>
                <a:ea typeface="Calibri"/>
                <a:cs typeface="Calibri" panose="020F0502020204030204" pitchFamily="34" charset="0"/>
                <a:sym typeface="Calibri"/>
              </a:rPr>
              <a:t>FOCALIZZATI SU TE STESSO/A E SU:</a:t>
            </a:r>
          </a:p>
          <a:p>
            <a:pPr marL="0" marR="0" lvl="0" indent="0" algn="l" rtl="0">
              <a:spcBef>
                <a:spcPts val="0"/>
              </a:spcBef>
              <a:spcAft>
                <a:spcPts val="0"/>
              </a:spcAft>
              <a:buNone/>
            </a:pPr>
            <a:endParaRPr sz="20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spcBef>
                <a:spcPts val="0"/>
              </a:spcBef>
              <a:spcAft>
                <a:spcPts val="0"/>
              </a:spcAft>
              <a:buClr>
                <a:schemeClr val="dk1"/>
              </a:buClr>
              <a:buSzPts val="1800"/>
              <a:buFont typeface="Arial"/>
              <a:buChar char="•"/>
            </a:pPr>
            <a:r>
              <a:rPr lang="en-US" sz="2000" dirty="0">
                <a:solidFill>
                  <a:schemeClr val="dk1"/>
                </a:solidFill>
                <a:latin typeface="Calibri" panose="020F0502020204030204" pitchFamily="34" charset="0"/>
                <a:ea typeface="Calibri"/>
                <a:cs typeface="Calibri" panose="020F0502020204030204" pitchFamily="34" charset="0"/>
                <a:sym typeface="Calibri"/>
              </a:rPr>
              <a:t> VISITA</a:t>
            </a:r>
            <a:endParaRPr sz="1600" dirty="0">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20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spcBef>
                <a:spcPts val="0"/>
              </a:spcBef>
              <a:spcAft>
                <a:spcPts val="0"/>
              </a:spcAft>
              <a:buClr>
                <a:schemeClr val="dk1"/>
              </a:buClr>
              <a:buSzPts val="1800"/>
              <a:buFont typeface="Arial"/>
              <a:buChar char="•"/>
            </a:pPr>
            <a:r>
              <a:rPr lang="en-US" sz="2000" dirty="0">
                <a:solidFill>
                  <a:schemeClr val="dk1"/>
                </a:solidFill>
                <a:latin typeface="Calibri" panose="020F0502020204030204" pitchFamily="34" charset="0"/>
                <a:ea typeface="Calibri"/>
                <a:cs typeface="Calibri" panose="020F0502020204030204" pitchFamily="34" charset="0"/>
                <a:sym typeface="Calibri"/>
              </a:rPr>
              <a:t>CONDIZIONI RECENTI DELL’ASSISTITO</a:t>
            </a:r>
            <a:endParaRPr sz="1600" dirty="0">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20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spcBef>
                <a:spcPts val="0"/>
              </a:spcBef>
              <a:spcAft>
                <a:spcPts val="0"/>
              </a:spcAft>
              <a:buClr>
                <a:schemeClr val="dk1"/>
              </a:buClr>
              <a:buSzPts val="1800"/>
              <a:buFont typeface="Arial"/>
              <a:buChar char="•"/>
            </a:pPr>
            <a:r>
              <a:rPr lang="en-US" sz="2000" dirty="0">
                <a:solidFill>
                  <a:schemeClr val="dk1"/>
                </a:solidFill>
                <a:latin typeface="Calibri" panose="020F0502020204030204" pitchFamily="34" charset="0"/>
                <a:ea typeface="Calibri"/>
                <a:cs typeface="Calibri" panose="020F0502020204030204" pitchFamily="34" charset="0"/>
                <a:sym typeface="Calibri"/>
              </a:rPr>
              <a:t> </a:t>
            </a:r>
            <a:r>
              <a:rPr lang="en-US" sz="2000" dirty="0">
                <a:solidFill>
                  <a:schemeClr val="dk1"/>
                </a:solidFill>
                <a:latin typeface="Calibri" panose="020F0502020204030204" pitchFamily="34" charset="0"/>
                <a:ea typeface="Calibri"/>
                <a:cs typeface="Calibri" panose="020F0502020204030204" pitchFamily="34"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rPr>
              <a:t> BISOGNI</a:t>
            </a:r>
            <a:br>
              <a:rPr lang="en-US" sz="1800" dirty="0">
                <a:solidFill>
                  <a:schemeClr val="dk1"/>
                </a:solidFill>
                <a:latin typeface="Calibri" panose="020F0502020204030204" pitchFamily="34" charset="0"/>
                <a:ea typeface="Calibri"/>
                <a:cs typeface="Calibri" panose="020F0502020204030204" pitchFamily="34" charset="0"/>
                <a:sym typeface="Calibri"/>
              </a:rPr>
            </a:br>
            <a:endParaRPr sz="1800"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spcBef>
                <a:spcPts val="0"/>
              </a:spcBef>
              <a:spcAft>
                <a:spcPts val="0"/>
              </a:spcAft>
              <a:buNone/>
            </a:pPr>
            <a:endParaRPr sz="1800"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spcBef>
                <a:spcPts val="0"/>
              </a:spcBef>
              <a:spcAft>
                <a:spcPts val="0"/>
              </a:spcAft>
              <a:buNone/>
            </a:pPr>
            <a:endParaRPr sz="1800" b="1" dirty="0">
              <a:solidFill>
                <a:schemeClr val="dk1"/>
              </a:solidFill>
              <a:latin typeface="Calibri" panose="020F0502020204030204" pitchFamily="34" charset="0"/>
              <a:ea typeface="Calibri"/>
              <a:cs typeface="Calibri" panose="020F0502020204030204" pitchFamily="34" charset="0"/>
              <a:sym typeface="Calibri"/>
            </a:endParaRPr>
          </a:p>
        </p:txBody>
      </p:sp>
      <p:sp>
        <p:nvSpPr>
          <p:cNvPr id="137" name="Google Shape;137;p8"/>
          <p:cNvSpPr txBox="1"/>
          <p:nvPr/>
        </p:nvSpPr>
        <p:spPr>
          <a:xfrm>
            <a:off x="3398251" y="2307560"/>
            <a:ext cx="2563522" cy="43088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it-IT" sz="2800" b="1" dirty="0">
                <a:solidFill>
                  <a:srgbClr val="0070C0"/>
                </a:solidFill>
                <a:latin typeface="Calibri" panose="020F0502020204030204" pitchFamily="34" charset="0"/>
                <a:ea typeface="Calibri"/>
                <a:cs typeface="Calibri" panose="020F0502020204030204" pitchFamily="34" charset="0"/>
                <a:sym typeface="Calibri"/>
              </a:rPr>
              <a:t>DURANTE LA VISITA</a:t>
            </a:r>
            <a:endParaRPr b="1" dirty="0">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18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spcBef>
                <a:spcPts val="0"/>
              </a:spcBef>
              <a:spcAft>
                <a:spcPts val="0"/>
              </a:spcAft>
              <a:buClr>
                <a:schemeClr val="dk1"/>
              </a:buClr>
              <a:buSzPts val="1800"/>
              <a:buFont typeface="Arial"/>
              <a:buChar char="•"/>
            </a:pPr>
            <a:r>
              <a:rPr lang="en-US" sz="2000" dirty="0">
                <a:solidFill>
                  <a:schemeClr val="dk1"/>
                </a:solidFill>
                <a:latin typeface="Calibri" panose="020F0502020204030204" pitchFamily="34" charset="0"/>
                <a:ea typeface="Calibri"/>
                <a:cs typeface="Calibri" panose="020F0502020204030204" pitchFamily="34" charset="0"/>
                <a:sym typeface="Calibri"/>
              </a:rPr>
              <a:t>CONDIZIONI ATTUALI DELL’ASSISTITO</a:t>
            </a:r>
            <a:endParaRPr sz="1600" dirty="0">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20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spcBef>
                <a:spcPts val="0"/>
              </a:spcBef>
              <a:spcAft>
                <a:spcPts val="0"/>
              </a:spcAft>
              <a:buClr>
                <a:schemeClr val="dk1"/>
              </a:buClr>
              <a:buSzPts val="1800"/>
              <a:buFont typeface="Arial"/>
              <a:buChar char="•"/>
            </a:pPr>
            <a:r>
              <a:rPr lang="en-US" sz="2000" dirty="0">
                <a:solidFill>
                  <a:schemeClr val="dk1"/>
                </a:solidFill>
                <a:latin typeface="Calibri" panose="020F0502020204030204" pitchFamily="34" charset="0"/>
                <a:ea typeface="Calibri"/>
                <a:cs typeface="Calibri" panose="020F0502020204030204" pitchFamily="34" charset="0"/>
                <a:sym typeface="Calibri"/>
              </a:rPr>
              <a:t>PRENDITI IL TEMPO NECESSARIO PER CONDIVIDERE LE TUE PREOCCUPAZIONI E DUBBI</a:t>
            </a:r>
            <a:endParaRPr sz="2000" u="sng" dirty="0">
              <a:solidFill>
                <a:schemeClr val="dk1"/>
              </a:solidFill>
              <a:latin typeface="Calibri" panose="020F0502020204030204" pitchFamily="34" charset="0"/>
              <a:ea typeface="Calibri"/>
              <a:cs typeface="Calibri" panose="020F0502020204030204" pitchFamily="34" charset="0"/>
              <a:sym typeface="Calibri"/>
            </a:endParaRPr>
          </a:p>
        </p:txBody>
      </p:sp>
      <p:sp>
        <p:nvSpPr>
          <p:cNvPr id="138" name="Google Shape;138;p8"/>
          <p:cNvSpPr txBox="1"/>
          <p:nvPr/>
        </p:nvSpPr>
        <p:spPr>
          <a:xfrm>
            <a:off x="107504" y="148318"/>
            <a:ext cx="8487856" cy="107717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3200" b="1" dirty="0">
                <a:solidFill>
                  <a:srgbClr val="000000"/>
                </a:solidFill>
                <a:latin typeface="Calibri" panose="020F0502020204030204" pitchFamily="34" charset="0"/>
                <a:ea typeface="Calibri"/>
                <a:cs typeface="Calibri" panose="020F0502020204030204" pitchFamily="34" charset="0"/>
                <a:sym typeface="Calibri"/>
              </a:rPr>
              <a:t>COMUNICARE I BISOGNI AI </a:t>
            </a:r>
            <a:br>
              <a:rPr lang="en-US" sz="3200" b="1" dirty="0">
                <a:solidFill>
                  <a:srgbClr val="000000"/>
                </a:solidFill>
                <a:latin typeface="Calibri" panose="020F0502020204030204" pitchFamily="34" charset="0"/>
                <a:ea typeface="Calibri"/>
                <a:cs typeface="Calibri" panose="020F0502020204030204" pitchFamily="34" charset="0"/>
                <a:sym typeface="Calibri"/>
              </a:rPr>
            </a:br>
            <a:r>
              <a:rPr lang="en-US" sz="3200" b="1" dirty="0">
                <a:solidFill>
                  <a:srgbClr val="000000"/>
                </a:solidFill>
                <a:latin typeface="Calibri" panose="020F0502020204030204" pitchFamily="34" charset="0"/>
                <a:ea typeface="Calibri"/>
                <a:cs typeface="Calibri" panose="020F0502020204030204" pitchFamily="34" charset="0"/>
                <a:sym typeface="Calibri"/>
              </a:rPr>
              <a:t>PROFESSIONISTI DELLA SALUTE</a:t>
            </a:r>
            <a:endParaRPr sz="3200" b="1" dirty="0">
              <a:solidFill>
                <a:srgbClr val="000000"/>
              </a:solidFill>
              <a:latin typeface="Calibri" panose="020F0502020204030204" pitchFamily="34" charset="0"/>
              <a:ea typeface="Calibri"/>
              <a:cs typeface="Calibri" panose="020F0502020204030204" pitchFamily="34" charset="0"/>
              <a:sym typeface="Calibri"/>
            </a:endParaRPr>
          </a:p>
        </p:txBody>
      </p:sp>
      <p:sp>
        <p:nvSpPr>
          <p:cNvPr id="139" name="Google Shape;139;p8"/>
          <p:cNvSpPr/>
          <p:nvPr/>
        </p:nvSpPr>
        <p:spPr>
          <a:xfrm>
            <a:off x="6300192" y="3095366"/>
            <a:ext cx="2736304" cy="29853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it-IT" sz="2800" b="1" dirty="0">
                <a:solidFill>
                  <a:srgbClr val="0070C0"/>
                </a:solidFill>
                <a:latin typeface="Calibri" panose="020F0502020204030204" pitchFamily="34" charset="0"/>
                <a:ea typeface="Calibri"/>
                <a:cs typeface="Calibri" panose="020F0502020204030204" pitchFamily="34" charset="0"/>
                <a:sym typeface="Calibri"/>
              </a:rPr>
              <a:t>DOPO LA VISITA</a:t>
            </a:r>
          </a:p>
          <a:p>
            <a:pPr marL="0" marR="0" lvl="0" indent="0" algn="l" rtl="0">
              <a:spcBef>
                <a:spcPts val="0"/>
              </a:spcBef>
              <a:spcAft>
                <a:spcPts val="0"/>
              </a:spcAft>
              <a:buNone/>
            </a:pPr>
            <a:endParaRPr sz="3200" dirty="0">
              <a:solidFill>
                <a:srgbClr val="0070C0"/>
              </a:solidFill>
              <a:latin typeface="Calibri" panose="020F0502020204030204" pitchFamily="34" charset="0"/>
              <a:ea typeface="Calibri"/>
              <a:cs typeface="Calibri" panose="020F0502020204030204" pitchFamily="34" charset="0"/>
              <a:sym typeface="Calibri"/>
            </a:endParaRPr>
          </a:p>
          <a:p>
            <a:pPr marL="285750" marR="0" lvl="0" indent="-285750" algn="l" rtl="0">
              <a:spcBef>
                <a:spcPts val="0"/>
              </a:spcBef>
              <a:spcAft>
                <a:spcPts val="0"/>
              </a:spcAft>
              <a:buClr>
                <a:srgbClr val="000000"/>
              </a:buClr>
              <a:buSzPts val="1800"/>
              <a:buFont typeface="Arial"/>
              <a:buChar char="•"/>
            </a:pPr>
            <a:r>
              <a:rPr lang="en-US" sz="2000" dirty="0">
                <a:solidFill>
                  <a:srgbClr val="000000"/>
                </a:solidFill>
                <a:latin typeface="Calibri" panose="020F0502020204030204" pitchFamily="34" charset="0"/>
                <a:ea typeface="Calibri"/>
                <a:cs typeface="Calibri" panose="020F0502020204030204" pitchFamily="34"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9"/>
                  </a:ext>
                </a:extLst>
              </a:rPr>
              <a:t>PRENDI NOTE PER IL TUO ASSISTITO</a:t>
            </a:r>
            <a:endParaRPr sz="1600" dirty="0">
              <a:latin typeface="Calibri" panose="020F0502020204030204" pitchFamily="34" charset="0"/>
              <a:cs typeface="Calibri" panose="020F050202020403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0"/>
                </a:ext>
              </a:extLst>
            </a:endParaRPr>
          </a:p>
          <a:p>
            <a:pPr marL="285750" marR="0" lvl="0" indent="-171450" algn="l" rtl="0">
              <a:spcBef>
                <a:spcPts val="0"/>
              </a:spcBef>
              <a:spcAft>
                <a:spcPts val="0"/>
              </a:spcAft>
              <a:buClr>
                <a:schemeClr val="dk1"/>
              </a:buClr>
              <a:buSzPts val="1800"/>
              <a:buFont typeface="Arial"/>
              <a:buNone/>
            </a:pPr>
            <a:endParaRPr sz="2000" dirty="0">
              <a:solidFill>
                <a:srgbClr val="000000"/>
              </a:solidFill>
              <a:latin typeface="Calibri" panose="020F0502020204030204" pitchFamily="34" charset="0"/>
              <a:ea typeface="Calibri"/>
              <a:cs typeface="Calibri" panose="020F0502020204030204" pitchFamily="34"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1"/>
                </a:ext>
              </a:extLst>
            </a:endParaRPr>
          </a:p>
          <a:p>
            <a:pPr marL="285750" marR="0" lvl="0" indent="-285750" algn="l" rtl="0">
              <a:spcBef>
                <a:spcPts val="0"/>
              </a:spcBef>
              <a:spcAft>
                <a:spcPts val="0"/>
              </a:spcAft>
              <a:buClr>
                <a:srgbClr val="000000"/>
              </a:buClr>
              <a:buSzPts val="1800"/>
              <a:buFont typeface="Arial"/>
              <a:buChar char="•"/>
            </a:pPr>
            <a:r>
              <a:rPr lang="it-IT" sz="2000" dirty="0">
                <a:solidFill>
                  <a:srgbClr val="000000"/>
                </a:solidFill>
                <a:latin typeface="Calibri" panose="020F0502020204030204" pitchFamily="34" charset="0"/>
                <a:ea typeface="Calibri"/>
                <a:cs typeface="Calibri" panose="020F0502020204030204" pitchFamily="34"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2"/>
                  </a:ext>
                </a:extLst>
              </a:rPr>
              <a:t>PRENDI APPUNTI PER TE STESSO/A</a:t>
            </a:r>
            <a:endParaRPr sz="1600" dirty="0">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2800" dirty="0">
              <a:solidFill>
                <a:srgbClr val="0070C0"/>
              </a:solidFill>
              <a:latin typeface="Calibri" panose="020F0502020204030204" pitchFamily="34" charset="0"/>
              <a:ea typeface="Calibri"/>
              <a:cs typeface="Calibri" panose="020F0502020204030204" pitchFamily="34" charset="0"/>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7"/>
        <p:cNvGrpSpPr/>
        <p:nvPr/>
      </p:nvGrpSpPr>
      <p:grpSpPr>
        <a:xfrm>
          <a:off x="0" y="0"/>
          <a:ext cx="0" cy="0"/>
          <a:chOff x="0" y="0"/>
          <a:chExt cx="0" cy="0"/>
        </a:xfrm>
      </p:grpSpPr>
      <p:sp>
        <p:nvSpPr>
          <p:cNvPr id="128" name="Google Shape;128;p7"/>
          <p:cNvSpPr/>
          <p:nvPr/>
        </p:nvSpPr>
        <p:spPr>
          <a:xfrm>
            <a:off x="-1425963" y="375252"/>
            <a:ext cx="9217024" cy="101254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15000"/>
              </a:lnSpc>
              <a:spcBef>
                <a:spcPts val="0"/>
              </a:spcBef>
              <a:spcAft>
                <a:spcPts val="0"/>
              </a:spcAft>
              <a:buClr>
                <a:srgbClr val="000000"/>
              </a:buClr>
              <a:buSzPts val="2400"/>
              <a:buFont typeface="Calibri"/>
              <a:buNone/>
              <a:tabLst/>
              <a:defRPr/>
            </a:pPr>
            <a:br>
              <a:rPr kumimoji="0" lang="en-US" sz="2400" b="0" i="0" u="none" strike="noStrike" kern="0" cap="none" spc="0" normalizeH="0" baseline="0" noProof="0" dirty="0">
                <a:ln>
                  <a:noFill/>
                </a:ln>
                <a:solidFill>
                  <a:srgbClr val="000000"/>
                </a:solidFill>
                <a:effectLst/>
                <a:uLnTx/>
                <a:uFillTx/>
                <a:latin typeface="Calibri"/>
                <a:ea typeface="Calibri"/>
                <a:cs typeface="Calibri"/>
                <a:sym typeface="Calibri"/>
              </a:rPr>
            </a:br>
            <a:endParaRPr kumimoji="0" sz="2800" b="0" i="0" u="sng" strike="noStrike" kern="0" cap="none" spc="0" normalizeH="0" baseline="0" noProof="0" dirty="0">
              <a:ln>
                <a:noFill/>
              </a:ln>
              <a:solidFill>
                <a:srgbClr val="000000"/>
              </a:solidFill>
              <a:effectLst/>
              <a:uLnTx/>
              <a:uFillTx/>
              <a:latin typeface="Calibri"/>
              <a:ea typeface="Calibri"/>
              <a:cs typeface="Calibri"/>
              <a:sym typeface="Calibri"/>
              <a:hlinkClick r:id="rId4"/>
            </a:endParaRPr>
          </a:p>
        </p:txBody>
      </p:sp>
      <p:sp>
        <p:nvSpPr>
          <p:cNvPr id="129" name="Google Shape;129;p7"/>
          <p:cNvSpPr txBox="1"/>
          <p:nvPr/>
        </p:nvSpPr>
        <p:spPr>
          <a:xfrm>
            <a:off x="1352939" y="160648"/>
            <a:ext cx="7056784" cy="64629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rPr>
              <a:t>FONTI</a:t>
            </a:r>
            <a:endParaRPr kumimoji="0" sz="3600" b="1" i="0" u="none"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endParaRPr>
          </a:p>
        </p:txBody>
      </p:sp>
      <p:sp>
        <p:nvSpPr>
          <p:cNvPr id="5" name="Ορθογώνιο 4">
            <a:extLst>
              <a:ext uri="{FF2B5EF4-FFF2-40B4-BE49-F238E27FC236}">
                <a16:creationId xmlns:a16="http://schemas.microsoft.com/office/drawing/2014/main" id="{84D5207F-1CCE-4D67-9A7C-895BF8C402C0}"/>
              </a:ext>
            </a:extLst>
          </p:cNvPr>
          <p:cNvSpPr/>
          <p:nvPr/>
        </p:nvSpPr>
        <p:spPr>
          <a:xfrm>
            <a:off x="79280" y="1015579"/>
            <a:ext cx="9064720" cy="5016758"/>
          </a:xfrm>
          <a:prstGeom prst="rect">
            <a:avLst/>
          </a:prstGeom>
        </p:spPr>
        <p:txBody>
          <a:bodyPr wrap="square">
            <a:spAutoFit/>
          </a:bodyPr>
          <a:lstStyle/>
          <a:p>
            <a:r>
              <a:rPr lang="en-US" sz="2000" dirty="0">
                <a:latin typeface="Calibri" panose="020F0502020204030204" pitchFamily="34" charset="0"/>
                <a:cs typeface="Calibri" panose="020F0502020204030204" pitchFamily="34" charset="0"/>
                <a:hlinkClick r:id="rId5"/>
              </a:rPr>
              <a:t>https://www.alz.org/</a:t>
            </a:r>
            <a:endParaRPr lang="en-US" sz="2000" dirty="0">
              <a:solidFill>
                <a:srgbClr val="303030"/>
              </a:solidFill>
              <a:latin typeface="Calibri" panose="020F0502020204030204" pitchFamily="34" charset="0"/>
              <a:cs typeface="Calibri" panose="020F0502020204030204" pitchFamily="34" charset="0"/>
            </a:endParaRPr>
          </a:p>
          <a:p>
            <a:endParaRPr lang="en-US" sz="2000" dirty="0">
              <a:latin typeface="Calibri" panose="020F0502020204030204" pitchFamily="34" charset="0"/>
              <a:cs typeface="Calibri" panose="020F0502020204030204" pitchFamily="34" charset="0"/>
              <a:hlinkClick r:id="rId6"/>
            </a:endParaRPr>
          </a:p>
          <a:p>
            <a:r>
              <a:rPr lang="en-US" sz="2000" dirty="0">
                <a:latin typeface="Calibri" panose="020F0502020204030204" pitchFamily="34" charset="0"/>
                <a:cs typeface="Calibri" panose="020F0502020204030204" pitchFamily="34" charset="0"/>
                <a:hlinkClick r:id="rId6"/>
              </a:rPr>
              <a:t>https://www.alzheimers.org.uk/get-support/daily-living</a:t>
            </a:r>
            <a:endParaRPr lang="en-US" sz="2000" dirty="0">
              <a:solidFill>
                <a:srgbClr val="303030"/>
              </a:solidFill>
              <a:latin typeface="Calibri" panose="020F0502020204030204" pitchFamily="34" charset="0"/>
              <a:cs typeface="Calibri" panose="020F0502020204030204" pitchFamily="34" charset="0"/>
            </a:endParaRPr>
          </a:p>
          <a:p>
            <a:endParaRPr lang="en-US" sz="2000" dirty="0">
              <a:solidFill>
                <a:srgbClr val="303030"/>
              </a:solidFill>
              <a:latin typeface="Calibri" panose="020F0502020204030204" pitchFamily="34" charset="0"/>
              <a:cs typeface="Calibri" panose="020F0502020204030204" pitchFamily="34" charset="0"/>
            </a:endParaRPr>
          </a:p>
          <a:p>
            <a:r>
              <a:rPr lang="en-US" sz="2000" dirty="0">
                <a:solidFill>
                  <a:srgbClr val="303030"/>
                </a:solidFill>
                <a:latin typeface="Calibri" panose="020F0502020204030204" pitchFamily="34" charset="0"/>
                <a:cs typeface="Calibri" panose="020F0502020204030204" pitchFamily="34" charset="0"/>
              </a:rPr>
              <a:t>Chen, C. Y., Gan, P., &amp; How, C. H. (2018). Approach to frailty in the elderly in primary care and the community. </a:t>
            </a:r>
            <a:r>
              <a:rPr lang="en-US" sz="2000" i="1" dirty="0">
                <a:solidFill>
                  <a:srgbClr val="303030"/>
                </a:solidFill>
                <a:latin typeface="Calibri" panose="020F0502020204030204" pitchFamily="34" charset="0"/>
                <a:cs typeface="Calibri" panose="020F0502020204030204" pitchFamily="34" charset="0"/>
              </a:rPr>
              <a:t>Singapore medical journal</a:t>
            </a:r>
            <a:r>
              <a:rPr lang="en-US" sz="2000" dirty="0">
                <a:solidFill>
                  <a:srgbClr val="303030"/>
                </a:solidFill>
                <a:latin typeface="Calibri" panose="020F0502020204030204" pitchFamily="34" charset="0"/>
                <a:cs typeface="Calibri" panose="020F0502020204030204" pitchFamily="34" charset="0"/>
              </a:rPr>
              <a:t>, </a:t>
            </a:r>
            <a:r>
              <a:rPr lang="en-US" sz="2000" i="1" dirty="0">
                <a:solidFill>
                  <a:srgbClr val="303030"/>
                </a:solidFill>
                <a:latin typeface="Calibri" panose="020F0502020204030204" pitchFamily="34" charset="0"/>
                <a:cs typeface="Calibri" panose="020F0502020204030204" pitchFamily="34" charset="0"/>
              </a:rPr>
              <a:t>59</a:t>
            </a:r>
            <a:r>
              <a:rPr lang="en-US" sz="2000" dirty="0">
                <a:solidFill>
                  <a:srgbClr val="303030"/>
                </a:solidFill>
                <a:latin typeface="Calibri" panose="020F0502020204030204" pitchFamily="34" charset="0"/>
                <a:cs typeface="Calibri" panose="020F0502020204030204" pitchFamily="34" charset="0"/>
              </a:rPr>
              <a:t>(5), 240–245. </a:t>
            </a:r>
            <a:br>
              <a:rPr lang="en-US" sz="2000" dirty="0">
                <a:solidFill>
                  <a:srgbClr val="303030"/>
                </a:solidFill>
                <a:latin typeface="Calibri" panose="020F0502020204030204" pitchFamily="34" charset="0"/>
                <a:cs typeface="Calibri" panose="020F0502020204030204" pitchFamily="34" charset="0"/>
              </a:rPr>
            </a:br>
            <a:r>
              <a:rPr lang="en-US" sz="2000" dirty="0">
                <a:solidFill>
                  <a:srgbClr val="006ACC"/>
                </a:solidFill>
                <a:latin typeface="Calibri" panose="020F0502020204030204" pitchFamily="34" charset="0"/>
                <a:cs typeface="Calibri" panose="020F0502020204030204" pitchFamily="34" charset="0"/>
              </a:rPr>
              <a:t>https://doi:10.11622/smedj.2018052</a:t>
            </a:r>
          </a:p>
          <a:p>
            <a:endParaRPr lang="en-US" sz="2000" dirty="0">
              <a:solidFill>
                <a:srgbClr val="006ACC"/>
              </a:solidFill>
              <a:latin typeface="Calibri" panose="020F0502020204030204" pitchFamily="34" charset="0"/>
              <a:cs typeface="Calibri" panose="020F0502020204030204" pitchFamily="34" charset="0"/>
            </a:endParaRPr>
          </a:p>
          <a:p>
            <a:r>
              <a:rPr lang="en-US" sz="2000" dirty="0">
                <a:solidFill>
                  <a:srgbClr val="333333"/>
                </a:solidFill>
                <a:latin typeface="Calibri" panose="020F0502020204030204" pitchFamily="34" charset="0"/>
                <a:cs typeface="Calibri" panose="020F0502020204030204" pitchFamily="34" charset="0"/>
              </a:rPr>
              <a:t>Guinan, P. (2016). Frailty and Old Age. </a:t>
            </a:r>
            <a:r>
              <a:rPr lang="en-US" sz="2000" i="1" dirty="0">
                <a:solidFill>
                  <a:srgbClr val="333333"/>
                </a:solidFill>
                <a:latin typeface="Calibri" panose="020F0502020204030204" pitchFamily="34" charset="0"/>
                <a:cs typeface="Calibri" panose="020F0502020204030204" pitchFamily="34" charset="0"/>
              </a:rPr>
              <a:t>The Linacre Quarterly</a:t>
            </a:r>
            <a:r>
              <a:rPr lang="en-US" sz="2000" dirty="0">
                <a:solidFill>
                  <a:srgbClr val="333333"/>
                </a:solidFill>
                <a:latin typeface="Calibri" panose="020F0502020204030204" pitchFamily="34" charset="0"/>
                <a:cs typeface="Calibri" panose="020F0502020204030204" pitchFamily="34" charset="0"/>
              </a:rPr>
              <a:t>, </a:t>
            </a:r>
            <a:r>
              <a:rPr lang="en-US" sz="2000" i="1" dirty="0">
                <a:solidFill>
                  <a:srgbClr val="333333"/>
                </a:solidFill>
                <a:latin typeface="Calibri" panose="020F0502020204030204" pitchFamily="34" charset="0"/>
                <a:cs typeface="Calibri" panose="020F0502020204030204" pitchFamily="34" charset="0"/>
              </a:rPr>
              <a:t>83</a:t>
            </a:r>
            <a:r>
              <a:rPr lang="en-US" sz="2000" dirty="0">
                <a:solidFill>
                  <a:srgbClr val="333333"/>
                </a:solidFill>
                <a:latin typeface="Calibri" panose="020F0502020204030204" pitchFamily="34" charset="0"/>
                <a:cs typeface="Calibri" panose="020F0502020204030204" pitchFamily="34" charset="0"/>
              </a:rPr>
              <a:t>(2), 131-133. </a:t>
            </a:r>
          </a:p>
          <a:p>
            <a:r>
              <a:rPr lang="en-US" sz="2000" dirty="0">
                <a:solidFill>
                  <a:srgbClr val="006ACC"/>
                </a:solidFill>
                <a:latin typeface="Calibri" panose="020F0502020204030204" pitchFamily="34" charset="0"/>
                <a:cs typeface="Calibri" panose="020F0502020204030204" pitchFamily="34" charset="0"/>
                <a:hlinkClick r:id="rId7"/>
              </a:rPr>
              <a:t>https://doi.org/10.1080/00243639.2016.1160995</a:t>
            </a:r>
            <a:endParaRPr lang="en-US" sz="2000" dirty="0">
              <a:solidFill>
                <a:srgbClr val="006ACC"/>
              </a:solidFill>
              <a:latin typeface="Calibri" panose="020F0502020204030204" pitchFamily="34" charset="0"/>
              <a:cs typeface="Calibri" panose="020F0502020204030204" pitchFamily="34" charset="0"/>
            </a:endParaRPr>
          </a:p>
          <a:p>
            <a:endParaRPr lang="en-US" sz="2000" dirty="0">
              <a:solidFill>
                <a:srgbClr val="006ACC"/>
              </a:solidFill>
              <a:latin typeface="Calibri" panose="020F0502020204030204" pitchFamily="34" charset="0"/>
              <a:cs typeface="Calibri" panose="020F0502020204030204" pitchFamily="34" charset="0"/>
            </a:endParaRPr>
          </a:p>
          <a:p>
            <a:r>
              <a:rPr lang="en-US" sz="2000" dirty="0" err="1">
                <a:solidFill>
                  <a:srgbClr val="333333"/>
                </a:solidFill>
                <a:latin typeface="Calibri" panose="020F0502020204030204" pitchFamily="34" charset="0"/>
                <a:cs typeface="Calibri" panose="020F0502020204030204" pitchFamily="34" charset="0"/>
              </a:rPr>
              <a:t>Torpy</a:t>
            </a:r>
            <a:r>
              <a:rPr lang="en-US" sz="2000" dirty="0">
                <a:solidFill>
                  <a:srgbClr val="333333"/>
                </a:solidFill>
                <a:latin typeface="Calibri" panose="020F0502020204030204" pitchFamily="34" charset="0"/>
                <a:cs typeface="Calibri" panose="020F0502020204030204" pitchFamily="34" charset="0"/>
              </a:rPr>
              <a:t>, J.M, </a:t>
            </a:r>
            <a:r>
              <a:rPr lang="en-US" sz="2000" dirty="0" err="1">
                <a:solidFill>
                  <a:srgbClr val="333333"/>
                </a:solidFill>
                <a:latin typeface="Calibri" panose="020F0502020204030204" pitchFamily="34" charset="0"/>
                <a:cs typeface="Calibri" panose="020F0502020204030204" pitchFamily="34" charset="0"/>
              </a:rPr>
              <a:t>Lynm</a:t>
            </a:r>
            <a:r>
              <a:rPr lang="en-US" sz="2000" dirty="0">
                <a:solidFill>
                  <a:srgbClr val="333333"/>
                </a:solidFill>
                <a:latin typeface="Calibri" panose="020F0502020204030204" pitchFamily="34" charset="0"/>
                <a:cs typeface="Calibri" panose="020F0502020204030204" pitchFamily="34" charset="0"/>
              </a:rPr>
              <a:t> C, Glass, R.M. (2006). Frailty in Older Adults. JAMA, 296(18):2280. </a:t>
            </a:r>
          </a:p>
          <a:p>
            <a:r>
              <a:rPr lang="en-US" sz="2000" dirty="0">
                <a:solidFill>
                  <a:srgbClr val="006ACC"/>
                </a:solidFill>
                <a:latin typeface="Calibri" panose="020F0502020204030204" pitchFamily="34" charset="0"/>
                <a:cs typeface="Calibri" panose="020F0502020204030204" pitchFamily="34" charset="0"/>
              </a:rPr>
              <a:t>http://doi:10.1001/jama.296.18.2280</a:t>
            </a:r>
            <a:endParaRPr lang="el-GR" sz="2000" dirty="0">
              <a:solidFill>
                <a:srgbClr val="006ACC"/>
              </a:solidFill>
              <a:latin typeface="Calibri" panose="020F0502020204030204" pitchFamily="34" charset="0"/>
              <a:cs typeface="Calibri" panose="020F0502020204030204" pitchFamily="34" charset="0"/>
            </a:endParaRPr>
          </a:p>
          <a:p>
            <a:endParaRPr lang="en-US" sz="2000" dirty="0">
              <a:solidFill>
                <a:srgbClr val="006ACC"/>
              </a:solidFill>
              <a:latin typeface="Calibri" panose="020F0502020204030204" pitchFamily="34" charset="0"/>
              <a:cs typeface="Calibri" panose="020F0502020204030204" pitchFamily="34" charset="0"/>
            </a:endParaRPr>
          </a:p>
          <a:p>
            <a:endParaRPr lang="el-GR" sz="2000" dirty="0">
              <a:latin typeface="Calibri" panose="020F0502020204030204" pitchFamily="34" charset="0"/>
              <a:cs typeface="Calibri" panose="020F0502020204030204" pitchFamily="34" charset="0"/>
            </a:endParaRPr>
          </a:p>
          <a:p>
            <a:endParaRPr lang="el-GR"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50268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3"/>
        <p:cNvGrpSpPr/>
        <p:nvPr/>
      </p:nvGrpSpPr>
      <p:grpSpPr>
        <a:xfrm>
          <a:off x="0" y="0"/>
          <a:ext cx="0" cy="0"/>
          <a:chOff x="0" y="0"/>
          <a:chExt cx="0" cy="0"/>
        </a:xfrm>
      </p:grpSpPr>
      <p:sp>
        <p:nvSpPr>
          <p:cNvPr id="3" name="Google Shape;175;p12">
            <a:extLst>
              <a:ext uri="{FF2B5EF4-FFF2-40B4-BE49-F238E27FC236}">
                <a16:creationId xmlns:a16="http://schemas.microsoft.com/office/drawing/2014/main" id="{0FE94355-C3DB-431D-A42F-5C5BA3434F33}"/>
              </a:ext>
            </a:extLst>
          </p:cNvPr>
          <p:cNvSpPr txBox="1"/>
          <p:nvPr/>
        </p:nvSpPr>
        <p:spPr>
          <a:xfrm>
            <a:off x="2295729" y="4929425"/>
            <a:ext cx="5896550"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2400" b="1" dirty="0">
                <a:solidFill>
                  <a:schemeClr val="dk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rPr>
              <a:t>GRAZIE PER LA VOSTRA ATTENZIONE</a:t>
            </a:r>
            <a:endParaRPr sz="2400" b="1" i="0" u="none" strike="noStrike" cap="none" dirty="0">
              <a:solidFill>
                <a:schemeClr val="dk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3"/>
        <p:cNvGrpSpPr/>
        <p:nvPr/>
      </p:nvGrpSpPr>
      <p:grpSpPr>
        <a:xfrm>
          <a:off x="0" y="0"/>
          <a:ext cx="0" cy="0"/>
          <a:chOff x="0" y="0"/>
          <a:chExt cx="0" cy="0"/>
        </a:xfrm>
      </p:grpSpPr>
      <p:sp>
        <p:nvSpPr>
          <p:cNvPr id="94" name="Google Shape;94;p2"/>
          <p:cNvSpPr txBox="1"/>
          <p:nvPr/>
        </p:nvSpPr>
        <p:spPr>
          <a:xfrm>
            <a:off x="-130630" y="2804700"/>
            <a:ext cx="3787435" cy="156962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3200" b="1" dirty="0">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rPr>
              <a:t>COMPRENDERE LE PERSONE CON FRAGILITA’</a:t>
            </a:r>
            <a:endParaRPr kumimoji="0" sz="3200" b="1" i="0" u="none" strike="noStrike" kern="0" cap="none" spc="0" normalizeH="0" baseline="0" noProof="0" dirty="0">
              <a:ln>
                <a:noFill/>
              </a:ln>
              <a:solidFill>
                <a:srgbClr val="000000"/>
              </a:solidFill>
              <a:effectLst>
                <a:outerShdw blurRad="38100" dist="38100" dir="2700000" algn="tl">
                  <a:srgbClr val="000000">
                    <a:alpha val="43137"/>
                  </a:srgbClr>
                </a:outerShdw>
              </a:effectLst>
              <a:uLnTx/>
              <a:uFillTx/>
              <a:latin typeface="Calibri" panose="020F0502020204030204" pitchFamily="34" charset="0"/>
              <a:ea typeface="Calibri"/>
              <a:cs typeface="Calibri" panose="020F0502020204030204" pitchFamily="34" charset="0"/>
              <a:sym typeface="Calibri"/>
            </a:endParaRPr>
          </a:p>
        </p:txBody>
      </p:sp>
      <p:sp>
        <p:nvSpPr>
          <p:cNvPr id="95" name="Google Shape;95;p2"/>
          <p:cNvSpPr txBox="1"/>
          <p:nvPr/>
        </p:nvSpPr>
        <p:spPr>
          <a:xfrm>
            <a:off x="3656805" y="435718"/>
            <a:ext cx="5199812" cy="6247824"/>
          </a:xfrm>
          <a:prstGeom prst="rect">
            <a:avLst/>
          </a:prstGeom>
          <a:noFill/>
          <a:ln>
            <a:noFill/>
          </a:ln>
        </p:spPr>
        <p:txBody>
          <a:bodyPr spcFirstLastPara="1" wrap="square" lIns="91425" tIns="45700" rIns="91425" bIns="45700" anchor="t" anchorCtr="0">
            <a:spAutoFit/>
          </a:bodyPr>
          <a:lstStyle/>
          <a:p>
            <a:pPr>
              <a:buSzPts val="2400"/>
              <a:defRPr/>
            </a:pPr>
            <a:r>
              <a:rPr lang="en-US" sz="2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FRAGILITÀ:</a:t>
            </a:r>
          </a:p>
          <a:p>
            <a:pPr>
              <a:buSzPts val="2400"/>
              <a:defRPr/>
            </a:pPr>
            <a:endParaRPr lang="en-US" sz="2000" dirty="0">
              <a:latin typeface="Calibri" panose="020F0502020204030204" pitchFamily="34" charset="0"/>
              <a:ea typeface="Calibri" panose="020F0502020204030204" pitchFamily="34" charset="0"/>
              <a:cs typeface="Calibri" panose="020F0502020204030204" pitchFamily="34" charset="0"/>
            </a:endParaRPr>
          </a:p>
          <a:p>
            <a:pPr marL="342900" indent="-342900">
              <a:buSzPts val="2400"/>
              <a:buFont typeface="Arial" panose="020B0604020202020204" pitchFamily="34" charset="0"/>
              <a:buChar char="•"/>
              <a:defRPr/>
            </a:pPr>
            <a:r>
              <a:rPr lang="en-US" sz="2400" dirty="0">
                <a:latin typeface="Calibri" panose="020F0502020204030204" pitchFamily="34" charset="0"/>
                <a:ea typeface="Calibri" panose="020F0502020204030204" pitchFamily="34" charset="0"/>
                <a:cs typeface="Calibri" panose="020F0502020204030204" pitchFamily="34" charset="0"/>
              </a:rPr>
              <a:t>e </a:t>
            </a:r>
            <a:r>
              <a:rPr lang="en-US" sz="2400" dirty="0" err="1">
                <a:latin typeface="Calibri" panose="020F0502020204030204" pitchFamily="34" charset="0"/>
                <a:ea typeface="Calibri" panose="020F0502020204030204" pitchFamily="34" charset="0"/>
                <a:cs typeface="Calibri" panose="020F0502020204030204" pitchFamily="34" charset="0"/>
              </a:rPr>
              <a:t>invecchiamento</a:t>
            </a:r>
            <a:r>
              <a:rPr lang="en-US" sz="2400" dirty="0">
                <a:latin typeface="Calibri" panose="020F0502020204030204" pitchFamily="34" charset="0"/>
                <a:ea typeface="Calibri" panose="020F0502020204030204" pitchFamily="34" charset="0"/>
                <a:cs typeface="Calibri" panose="020F0502020204030204" pitchFamily="34" charset="0"/>
              </a:rPr>
              <a:t> </a:t>
            </a:r>
            <a:r>
              <a:rPr lang="en-US" sz="2400" dirty="0" err="1">
                <a:latin typeface="Calibri" panose="020F0502020204030204" pitchFamily="34" charset="0"/>
                <a:ea typeface="Calibri" panose="020F0502020204030204" pitchFamily="34" charset="0"/>
                <a:cs typeface="Calibri" panose="020F0502020204030204" pitchFamily="34" charset="0"/>
              </a:rPr>
              <a:t>sono</a:t>
            </a:r>
            <a:r>
              <a:rPr lang="en-US" sz="2400" dirty="0">
                <a:latin typeface="Calibri" panose="020F0502020204030204" pitchFamily="34" charset="0"/>
                <a:ea typeface="Calibri" panose="020F0502020204030204" pitchFamily="34" charset="0"/>
                <a:cs typeface="Calibri" panose="020F0502020204030204" pitchFamily="34" charset="0"/>
              </a:rPr>
              <a:t> </a:t>
            </a:r>
            <a:r>
              <a:rPr lang="en-US" sz="2400" dirty="0" err="1">
                <a:latin typeface="Calibri" panose="020F0502020204030204" pitchFamily="34" charset="0"/>
                <a:ea typeface="Calibri" panose="020F0502020204030204" pitchFamily="34" charset="0"/>
                <a:cs typeface="Calibri" panose="020F0502020204030204" pitchFamily="34" charset="0"/>
              </a:rPr>
              <a:t>strettamente</a:t>
            </a:r>
            <a:r>
              <a:rPr lang="en-US" sz="2400" dirty="0">
                <a:latin typeface="Calibri" panose="020F0502020204030204" pitchFamily="34" charset="0"/>
                <a:ea typeface="Calibri" panose="020F0502020204030204" pitchFamily="34" charset="0"/>
                <a:cs typeface="Calibri" panose="020F0502020204030204" pitchFamily="34" charset="0"/>
              </a:rPr>
              <a:t> </a:t>
            </a:r>
            <a:r>
              <a:rPr lang="en-US" sz="2400" dirty="0" err="1">
                <a:latin typeface="Calibri" panose="020F0502020204030204" pitchFamily="34" charset="0"/>
                <a:ea typeface="Calibri" panose="020F0502020204030204" pitchFamily="34" charset="0"/>
                <a:cs typeface="Calibri" panose="020F0502020204030204" pitchFamily="34" charset="0"/>
              </a:rPr>
              <a:t>connessi</a:t>
            </a: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endParaRPr>
          </a:p>
          <a:p>
            <a:pPr>
              <a:buSzPts val="2400"/>
            </a:pP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endParaRPr>
          </a:p>
          <a:p>
            <a:pPr marL="285750" lvl="0" indent="-285750">
              <a:buSzPts val="2400"/>
              <a:buFont typeface="Arial"/>
              <a:buChar char="•"/>
            </a:pPr>
            <a:r>
              <a:rPr lang="en-US" sz="2400" dirty="0">
                <a:latin typeface="Calibri" panose="020F0502020204030204" pitchFamily="34" charset="0"/>
                <a:ea typeface="Calibri"/>
                <a:cs typeface="Calibri" panose="020F0502020204030204" pitchFamily="34" charset="0"/>
                <a:sym typeface="Calibri"/>
              </a:rPr>
              <a:t>come </a:t>
            </a:r>
            <a:r>
              <a:rPr lang="en-US" sz="2400" dirty="0" err="1">
                <a:latin typeface="Calibri" panose="020F0502020204030204" pitchFamily="34" charset="0"/>
                <a:ea typeface="Calibri"/>
                <a:cs typeface="Calibri" panose="020F0502020204030204" pitchFamily="34" charset="0"/>
                <a:sym typeface="Calibri"/>
              </a:rPr>
              <a:t>parola</a:t>
            </a:r>
            <a:r>
              <a:rPr lang="en-US" sz="2400" dirty="0">
                <a:latin typeface="Calibri" panose="020F0502020204030204" pitchFamily="34" charset="0"/>
                <a:ea typeface="Calibri"/>
                <a:cs typeface="Calibri" panose="020F0502020204030204" pitchFamily="34" charset="0"/>
                <a:sym typeface="Calibri"/>
              </a:rPr>
              <a:t> </a:t>
            </a:r>
            <a:r>
              <a:rPr lang="en-US" sz="2400" dirty="0" err="1">
                <a:latin typeface="Calibri" panose="020F0502020204030204" pitchFamily="34" charset="0"/>
                <a:ea typeface="Calibri"/>
                <a:cs typeface="Calibri" panose="020F0502020204030204" pitchFamily="34" charset="0"/>
                <a:sym typeface="Calibri"/>
              </a:rPr>
              <a:t>descrive</a:t>
            </a:r>
            <a:r>
              <a:rPr lang="en-US" sz="2400" dirty="0">
                <a:latin typeface="Calibri" panose="020F0502020204030204" pitchFamily="34" charset="0"/>
                <a:ea typeface="Calibri"/>
                <a:cs typeface="Calibri" panose="020F0502020204030204" pitchFamily="34" charset="0"/>
                <a:sym typeface="Calibri"/>
              </a:rPr>
              <a:t> la </a:t>
            </a:r>
            <a:r>
              <a:rPr lang="en-US" sz="2400" dirty="0" err="1">
                <a:latin typeface="Calibri" panose="020F0502020204030204" pitchFamily="34" charset="0"/>
                <a:ea typeface="Calibri"/>
                <a:cs typeface="Calibri" panose="020F0502020204030204" pitchFamily="34" charset="0"/>
                <a:sym typeface="Calibri"/>
              </a:rPr>
              <a:t>condizione</a:t>
            </a:r>
            <a:r>
              <a:rPr lang="en-US" sz="2400" dirty="0">
                <a:latin typeface="Calibri" panose="020F0502020204030204" pitchFamily="34" charset="0"/>
                <a:ea typeface="Calibri"/>
                <a:cs typeface="Calibri" panose="020F0502020204030204" pitchFamily="34" charset="0"/>
                <a:sym typeface="Calibri"/>
              </a:rPr>
              <a:t> di </a:t>
            </a:r>
            <a:r>
              <a:rPr lang="en-US" sz="2400" dirty="0" err="1">
                <a:latin typeface="Calibri" panose="020F0502020204030204" pitchFamily="34" charset="0"/>
                <a:ea typeface="Calibri"/>
                <a:cs typeface="Calibri" panose="020F0502020204030204" pitchFamily="34" charset="0"/>
                <a:sym typeface="Calibri"/>
              </a:rPr>
              <a:t>divenire</a:t>
            </a:r>
            <a:r>
              <a:rPr lang="en-US" sz="2400" dirty="0">
                <a:latin typeface="Calibri" panose="020F0502020204030204" pitchFamily="34" charset="0"/>
                <a:ea typeface="Calibri"/>
                <a:cs typeface="Calibri" panose="020F0502020204030204" pitchFamily="34" charset="0"/>
                <a:sym typeface="Calibri"/>
              </a:rPr>
              <a:t> </a:t>
            </a:r>
            <a:r>
              <a:rPr lang="en-US" sz="2400" dirty="0" err="1">
                <a:latin typeface="Calibri" panose="020F0502020204030204" pitchFamily="34" charset="0"/>
                <a:ea typeface="Calibri"/>
                <a:cs typeface="Calibri" panose="020F0502020204030204" pitchFamily="34" charset="0"/>
                <a:sym typeface="Calibri"/>
              </a:rPr>
              <a:t>debole</a:t>
            </a:r>
            <a:r>
              <a:rPr lang="en-US" sz="2400" dirty="0">
                <a:latin typeface="Calibri" panose="020F0502020204030204" pitchFamily="34" charset="0"/>
                <a:ea typeface="Calibri"/>
                <a:cs typeface="Calibri" panose="020F0502020204030204" pitchFamily="34" charset="0"/>
                <a:sym typeface="Calibri"/>
              </a:rPr>
              <a:t> e </a:t>
            </a:r>
            <a:r>
              <a:rPr lang="en-US" sz="2400" dirty="0" err="1">
                <a:latin typeface="Calibri" panose="020F0502020204030204" pitchFamily="34" charset="0"/>
                <a:ea typeface="Calibri"/>
                <a:cs typeface="Calibri" panose="020F0502020204030204" pitchFamily="34" charset="0"/>
                <a:sym typeface="Calibri"/>
              </a:rPr>
              <a:t>delicato</a:t>
            </a:r>
            <a:r>
              <a:rPr lang="en-US" sz="2400" dirty="0">
                <a:latin typeface="Calibri" panose="020F0502020204030204" pitchFamily="34" charset="0"/>
                <a:ea typeface="Calibri"/>
                <a:cs typeface="Calibri" panose="020F0502020204030204" pitchFamily="34" charset="0"/>
                <a:sym typeface="Calibri"/>
              </a:rPr>
              <a:t>  					(Guinan,2016)</a:t>
            </a:r>
          </a:p>
          <a:p>
            <a:pPr lvl="0" algn="r">
              <a:buSzPts val="2400"/>
            </a:pPr>
            <a:endParaRPr lang="en-US" sz="2400" dirty="0">
              <a:latin typeface="Calibri" panose="020F0502020204030204" pitchFamily="34" charset="0"/>
              <a:ea typeface="Calibri"/>
              <a:cs typeface="Calibri" panose="020F0502020204030204" pitchFamily="34" charset="0"/>
              <a:sym typeface="Calibri"/>
            </a:endParaRPr>
          </a:p>
          <a:p>
            <a:pPr lvl="0" algn="r">
              <a:buSzPts val="2400"/>
            </a:pPr>
            <a:endParaRPr lang="en-US" sz="2400" dirty="0">
              <a:latin typeface="Calibri" panose="020F0502020204030204" pitchFamily="34" charset="0"/>
              <a:ea typeface="Calibri"/>
              <a:cs typeface="Calibri" panose="020F0502020204030204" pitchFamily="34" charset="0"/>
              <a:sym typeface="Calibri"/>
            </a:endParaRPr>
          </a:p>
          <a:p>
            <a:pPr marL="342900" lvl="0" indent="-342900">
              <a:buSzPts val="2400"/>
              <a:buFont typeface="Arial" panose="020B0604020202020204" pitchFamily="34" charset="0"/>
              <a:buChar char="•"/>
            </a:pPr>
            <a:r>
              <a:rPr lang="en-US" sz="2400" dirty="0">
                <a:latin typeface="Calibri" panose="020F0502020204030204" pitchFamily="34" charset="0"/>
                <a:ea typeface="Calibri"/>
                <a:cs typeface="Calibri" panose="020F0502020204030204" pitchFamily="34" charset="0"/>
                <a:sym typeface="Calibri"/>
              </a:rPr>
              <a:t>La </a:t>
            </a:r>
            <a:r>
              <a:rPr lang="en-US" sz="2400" dirty="0" err="1">
                <a:latin typeface="Calibri" panose="020F0502020204030204" pitchFamily="34" charset="0"/>
                <a:ea typeface="Calibri"/>
                <a:cs typeface="Calibri" panose="020F0502020204030204" pitchFamily="34" charset="0"/>
                <a:sym typeface="Calibri"/>
              </a:rPr>
              <a:t>fragilità</a:t>
            </a:r>
            <a:r>
              <a:rPr lang="en-US" sz="2400" dirty="0">
                <a:latin typeface="Calibri" panose="020F0502020204030204" pitchFamily="34" charset="0"/>
                <a:ea typeface="Calibri"/>
                <a:cs typeface="Calibri" panose="020F0502020204030204" pitchFamily="34" charset="0"/>
                <a:sym typeface="Calibri"/>
              </a:rPr>
              <a:t> è una </a:t>
            </a:r>
            <a:r>
              <a:rPr lang="en-US" sz="2400" dirty="0" err="1">
                <a:latin typeface="Calibri" panose="020F0502020204030204" pitchFamily="34" charset="0"/>
                <a:ea typeface="Calibri"/>
                <a:cs typeface="Calibri" panose="020F0502020204030204" pitchFamily="34" charset="0"/>
                <a:sym typeface="Calibri"/>
              </a:rPr>
              <a:t>sindrome</a:t>
            </a:r>
            <a:r>
              <a:rPr lang="en-US" sz="2400" dirty="0">
                <a:latin typeface="Calibri" panose="020F0502020204030204" pitchFamily="34" charset="0"/>
                <a:ea typeface="Calibri"/>
                <a:cs typeface="Calibri" panose="020F0502020204030204" pitchFamily="34" charset="0"/>
                <a:sym typeface="Calibri"/>
              </a:rPr>
              <a:t> </a:t>
            </a:r>
            <a:r>
              <a:rPr lang="en-US" sz="2400" dirty="0" err="1">
                <a:latin typeface="Calibri" panose="020F0502020204030204" pitchFamily="34" charset="0"/>
                <a:ea typeface="Calibri"/>
                <a:cs typeface="Calibri" panose="020F0502020204030204" pitchFamily="34" charset="0"/>
                <a:sym typeface="Calibri"/>
              </a:rPr>
              <a:t>geriatrica</a:t>
            </a:r>
            <a:r>
              <a:rPr lang="en-US" sz="2400" dirty="0">
                <a:latin typeface="Calibri" panose="020F0502020204030204" pitchFamily="34" charset="0"/>
                <a:ea typeface="Calibri"/>
                <a:cs typeface="Calibri" panose="020F0502020204030204" pitchFamily="34" charset="0"/>
                <a:sym typeface="Calibri"/>
              </a:rPr>
              <a:t> </a:t>
            </a:r>
            <a:r>
              <a:rPr lang="en-US" sz="2400" dirty="0" err="1">
                <a:latin typeface="Calibri" panose="020F0502020204030204" pitchFamily="34" charset="0"/>
                <a:ea typeface="Calibri"/>
                <a:cs typeface="Calibri" panose="020F0502020204030204" pitchFamily="34" charset="0"/>
                <a:sym typeface="Calibri"/>
              </a:rPr>
              <a:t>spesso</a:t>
            </a:r>
            <a:r>
              <a:rPr lang="en-US" sz="2400" dirty="0">
                <a:latin typeface="Calibri" panose="020F0502020204030204" pitchFamily="34" charset="0"/>
                <a:ea typeface="Calibri"/>
                <a:cs typeface="Calibri" panose="020F0502020204030204" pitchFamily="34" charset="0"/>
                <a:sym typeface="Calibri"/>
              </a:rPr>
              <a:t> </a:t>
            </a:r>
            <a:r>
              <a:rPr lang="en-US" sz="2400" dirty="0" err="1">
                <a:latin typeface="Calibri" panose="020F0502020204030204" pitchFamily="34" charset="0"/>
                <a:ea typeface="Calibri"/>
                <a:cs typeface="Calibri" panose="020F0502020204030204" pitchFamily="34" charset="0"/>
                <a:sym typeface="Calibri"/>
              </a:rPr>
              <a:t>descritta</a:t>
            </a:r>
            <a:r>
              <a:rPr lang="en-US" sz="2400" dirty="0">
                <a:latin typeface="Calibri" panose="020F0502020204030204" pitchFamily="34" charset="0"/>
                <a:ea typeface="Calibri"/>
                <a:cs typeface="Calibri" panose="020F0502020204030204" pitchFamily="34" charset="0"/>
                <a:sym typeface="Calibri"/>
              </a:rPr>
              <a:t> come una </a:t>
            </a:r>
            <a:r>
              <a:rPr lang="en-US" sz="2400" dirty="0" err="1">
                <a:latin typeface="Calibri" panose="020F0502020204030204" pitchFamily="34" charset="0"/>
                <a:ea typeface="Calibri"/>
                <a:cs typeface="Calibri" panose="020F0502020204030204" pitchFamily="34" charset="0"/>
                <a:sym typeface="Calibri"/>
              </a:rPr>
              <a:t>fase</a:t>
            </a:r>
            <a:r>
              <a:rPr lang="en-US" sz="2400" dirty="0">
                <a:latin typeface="Calibri" panose="020F0502020204030204" pitchFamily="34" charset="0"/>
                <a:ea typeface="Calibri"/>
                <a:cs typeface="Calibri" panose="020F0502020204030204" pitchFamily="34" charset="0"/>
                <a:sym typeface="Calibri"/>
              </a:rPr>
              <a:t> di </a:t>
            </a:r>
            <a:r>
              <a:rPr lang="en-US" sz="2400" dirty="0" err="1">
                <a:latin typeface="Calibri" panose="020F0502020204030204" pitchFamily="34" charset="0"/>
                <a:ea typeface="Calibri"/>
                <a:cs typeface="Calibri" panose="020F0502020204030204" pitchFamily="34" charset="0"/>
                <a:sym typeface="Calibri"/>
              </a:rPr>
              <a:t>transizione</a:t>
            </a:r>
            <a:r>
              <a:rPr lang="en-US" sz="2400" dirty="0">
                <a:latin typeface="Calibri" panose="020F0502020204030204" pitchFamily="34" charset="0"/>
                <a:ea typeface="Calibri"/>
                <a:cs typeface="Calibri" panose="020F0502020204030204" pitchFamily="34" charset="0"/>
                <a:sym typeface="Calibri"/>
              </a:rPr>
              <a:t> </a:t>
            </a:r>
            <a:r>
              <a:rPr lang="en-US" sz="2400" dirty="0" err="1">
                <a:latin typeface="Calibri" panose="020F0502020204030204" pitchFamily="34" charset="0"/>
                <a:ea typeface="Calibri"/>
                <a:cs typeface="Calibri" panose="020F0502020204030204" pitchFamily="34" charset="0"/>
                <a:sym typeface="Calibri"/>
              </a:rPr>
              <a:t>tra</a:t>
            </a:r>
            <a:r>
              <a:rPr lang="en-US" sz="2400" dirty="0">
                <a:latin typeface="Calibri" panose="020F0502020204030204" pitchFamily="34" charset="0"/>
                <a:ea typeface="Calibri"/>
                <a:cs typeface="Calibri" panose="020F0502020204030204" pitchFamily="34" charset="0"/>
                <a:sym typeface="Calibri"/>
              </a:rPr>
              <a:t> </a:t>
            </a:r>
            <a:r>
              <a:rPr lang="en-US" sz="2400" dirty="0" err="1">
                <a:latin typeface="Calibri" panose="020F0502020204030204" pitchFamily="34" charset="0"/>
                <a:ea typeface="Calibri"/>
                <a:cs typeface="Calibri" panose="020F0502020204030204" pitchFamily="34" charset="0"/>
                <a:sym typeface="Calibri"/>
              </a:rPr>
              <a:t>l’invecchiamento</a:t>
            </a:r>
            <a:r>
              <a:rPr lang="en-US" sz="2400" dirty="0">
                <a:latin typeface="Calibri" panose="020F0502020204030204" pitchFamily="34" charset="0"/>
                <a:ea typeface="Calibri"/>
                <a:cs typeface="Calibri" panose="020F0502020204030204" pitchFamily="34" charset="0"/>
                <a:sym typeface="Calibri"/>
              </a:rPr>
              <a:t> e la </a:t>
            </a:r>
            <a:r>
              <a:rPr lang="en-US" sz="2400" dirty="0" err="1">
                <a:latin typeface="Calibri" panose="020F0502020204030204" pitchFamily="34" charset="0"/>
                <a:ea typeface="Calibri"/>
                <a:cs typeface="Calibri" panose="020F0502020204030204" pitchFamily="34" charset="0"/>
                <a:sym typeface="Calibri"/>
              </a:rPr>
              <a:t>disabilità</a:t>
            </a:r>
            <a:r>
              <a:rPr lang="en-US" sz="2400" dirty="0">
                <a:latin typeface="Calibri" panose="020F0502020204030204" pitchFamily="34" charset="0"/>
                <a:ea typeface="Calibri"/>
                <a:cs typeface="Calibri" panose="020F0502020204030204" pitchFamily="34" charset="0"/>
                <a:sym typeface="Calibri"/>
              </a:rPr>
              <a:t>. </a:t>
            </a:r>
          </a:p>
          <a:p>
            <a:pPr lvl="0">
              <a:buSzPts val="2400"/>
            </a:pPr>
            <a:r>
              <a:rPr lang="en-US" sz="2400" dirty="0">
                <a:latin typeface="Calibri" panose="020F0502020204030204" pitchFamily="34" charset="0"/>
                <a:ea typeface="Calibri"/>
                <a:cs typeface="Calibri" panose="020F0502020204030204" pitchFamily="34" charset="0"/>
                <a:sym typeface="Calibri"/>
              </a:rPr>
              <a:t>			(Chen et al.,2018</a:t>
            </a:r>
            <a:r>
              <a:rPr lang="en-US" sz="2000" dirty="0">
                <a:latin typeface="Calibri" panose="020F0502020204030204" pitchFamily="34" charset="0"/>
                <a:ea typeface="Calibri"/>
                <a:cs typeface="Calibri" panose="020F0502020204030204" pitchFamily="34" charset="0"/>
                <a:sym typeface="Calibri"/>
              </a:rPr>
              <a:t>)</a:t>
            </a:r>
          </a:p>
          <a:p>
            <a:pPr lvl="0">
              <a:buSzPts val="2400"/>
            </a:pPr>
            <a:endParaRPr lang="en-US" sz="2000" dirty="0">
              <a:latin typeface="Calibri" panose="020F0502020204030204" pitchFamily="34" charset="0"/>
              <a:ea typeface="Calibri"/>
              <a:cs typeface="Calibri" panose="020F0502020204030204" pitchFamily="34" charset="0"/>
              <a:sym typeface="Calibri"/>
            </a:endParaRPr>
          </a:p>
          <a:p>
            <a:pPr>
              <a:buSzPts val="2400"/>
            </a:pPr>
            <a:endParaRPr kumimoji="0" sz="2000" b="0" i="0" u="none"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endParaRPr>
          </a:p>
        </p:txBody>
      </p:sp>
    </p:spTree>
    <p:extLst>
      <p:ext uri="{BB962C8B-B14F-4D97-AF65-F5344CB8AC3E}">
        <p14:creationId xmlns:p14="http://schemas.microsoft.com/office/powerpoint/2010/main" val="3946199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5" name="Google Shape;115;p5"/>
          <p:cNvSpPr txBox="1"/>
          <p:nvPr/>
        </p:nvSpPr>
        <p:spPr>
          <a:xfrm>
            <a:off x="1828800" y="291348"/>
            <a:ext cx="6766560" cy="1077178"/>
          </a:xfrm>
          <a:prstGeom prst="rect">
            <a:avLst/>
          </a:prstGeom>
          <a:noFill/>
          <a:ln>
            <a:noFill/>
          </a:ln>
        </p:spPr>
        <p:txBody>
          <a:bodyPr spcFirstLastPara="1" wrap="square" lIns="91425" tIns="45700" rIns="91425" bIns="45700"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Pts val="3200"/>
              <a:buFont typeface="Calibri"/>
              <a:buNone/>
              <a:tabLst/>
              <a:defRPr/>
            </a:pPr>
            <a:r>
              <a:rPr lang="en-US" sz="3200" b="1" dirty="0">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rPr>
              <a:t>INVECCHIAMENTO: </a:t>
            </a:r>
            <a:br>
              <a:rPr lang="en-US" sz="3200" b="1" dirty="0">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rPr>
            </a:br>
            <a:r>
              <a:rPr lang="en-US" sz="3200" b="1" dirty="0">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rPr>
              <a:t>VIVERE CON LA FRAGILITA’</a:t>
            </a:r>
            <a:endParaRPr kumimoji="0" sz="3200" b="1" i="0" u="none" strike="noStrike" kern="0" cap="none" spc="0" normalizeH="0" baseline="0" noProof="0" dirty="0">
              <a:ln>
                <a:noFill/>
              </a:ln>
              <a:solidFill>
                <a:srgbClr val="000000"/>
              </a:solidFill>
              <a:effectLst>
                <a:outerShdw blurRad="38100" dist="38100" dir="2700000" algn="tl">
                  <a:srgbClr val="000000">
                    <a:alpha val="43137"/>
                  </a:srgbClr>
                </a:outerShdw>
              </a:effectLst>
              <a:uLnTx/>
              <a:uFillTx/>
              <a:latin typeface="Calibri" panose="020F0502020204030204" pitchFamily="34" charset="0"/>
              <a:ea typeface="Calibri"/>
              <a:cs typeface="Calibri" panose="020F0502020204030204" pitchFamily="34" charset="0"/>
              <a:sym typeface="Calibri"/>
            </a:endParaRPr>
          </a:p>
        </p:txBody>
      </p:sp>
      <p:sp>
        <p:nvSpPr>
          <p:cNvPr id="4" name="Ορθογώνιο 3">
            <a:extLst>
              <a:ext uri="{FF2B5EF4-FFF2-40B4-BE49-F238E27FC236}">
                <a16:creationId xmlns:a16="http://schemas.microsoft.com/office/drawing/2014/main" id="{FC40D47D-A336-4507-9CB3-357F3D17986A}"/>
              </a:ext>
            </a:extLst>
          </p:cNvPr>
          <p:cNvSpPr/>
          <p:nvPr/>
        </p:nvSpPr>
        <p:spPr>
          <a:xfrm>
            <a:off x="284583" y="1632858"/>
            <a:ext cx="8574833" cy="5078313"/>
          </a:xfrm>
          <a:prstGeom prst="rect">
            <a:avLst/>
          </a:prstGeom>
        </p:spPr>
        <p:txBody>
          <a:bodyPr wrap="square">
            <a:spAutoFit/>
          </a:bodyPr>
          <a:lstStyle/>
          <a:p>
            <a:pPr lvl="0">
              <a:buSzPts val="2400"/>
            </a:pPr>
            <a:r>
              <a:rPr lang="en-US" sz="2400" dirty="0">
                <a:latin typeface="Calibri" panose="020F0502020204030204" pitchFamily="34" charset="0"/>
                <a:ea typeface="Calibri"/>
                <a:cs typeface="Calibri" panose="020F0502020204030204" pitchFamily="34" charset="0"/>
                <a:sym typeface="Calibri"/>
              </a:rPr>
              <a:t>La </a:t>
            </a:r>
            <a:r>
              <a:rPr lang="en-US" sz="2400" b="1" dirty="0" err="1">
                <a:latin typeface="Calibri" panose="020F0502020204030204" pitchFamily="34" charset="0"/>
                <a:ea typeface="Calibri"/>
                <a:cs typeface="Calibri" panose="020F0502020204030204" pitchFamily="34" charset="0"/>
                <a:sym typeface="Calibri"/>
              </a:rPr>
              <a:t>fragilità</a:t>
            </a:r>
            <a:r>
              <a:rPr lang="en-US" sz="2400" dirty="0">
                <a:latin typeface="Calibri" panose="020F0502020204030204" pitchFamily="34" charset="0"/>
                <a:ea typeface="Calibri"/>
                <a:cs typeface="Calibri" panose="020F0502020204030204" pitchFamily="34" charset="0"/>
                <a:sym typeface="Calibri"/>
              </a:rPr>
              <a:t> è una </a:t>
            </a:r>
            <a:r>
              <a:rPr lang="en-US" sz="2400" dirty="0" err="1">
                <a:latin typeface="Calibri" panose="020F0502020204030204" pitchFamily="34" charset="0"/>
                <a:ea typeface="Calibri"/>
                <a:cs typeface="Calibri" panose="020F0502020204030204" pitchFamily="34" charset="0"/>
                <a:sym typeface="Calibri"/>
              </a:rPr>
              <a:t>condizione</a:t>
            </a:r>
            <a:r>
              <a:rPr lang="en-US" sz="2400" dirty="0">
                <a:latin typeface="Calibri" panose="020F0502020204030204" pitchFamily="34" charset="0"/>
                <a:ea typeface="Calibri"/>
                <a:cs typeface="Calibri" panose="020F0502020204030204" pitchFamily="34" charset="0"/>
                <a:sym typeface="Calibri"/>
              </a:rPr>
              <a:t> </a:t>
            </a:r>
            <a:r>
              <a:rPr lang="en-US" sz="2400" dirty="0" err="1">
                <a:latin typeface="Calibri" panose="020F0502020204030204" pitchFamily="34" charset="0"/>
                <a:ea typeface="Calibri"/>
                <a:cs typeface="Calibri" panose="020F0502020204030204" pitchFamily="34" charset="0"/>
                <a:sym typeface="Calibri"/>
              </a:rPr>
              <a:t>connessa</a:t>
            </a:r>
            <a:r>
              <a:rPr lang="en-US" sz="2400" dirty="0">
                <a:latin typeface="Calibri" panose="020F0502020204030204" pitchFamily="34" charset="0"/>
                <a:ea typeface="Calibri"/>
                <a:cs typeface="Calibri" panose="020F0502020204030204" pitchFamily="34" charset="0"/>
                <a:sym typeface="Calibri"/>
              </a:rPr>
              <a:t> al </a:t>
            </a:r>
            <a:r>
              <a:rPr lang="en-US" sz="2400" b="1" dirty="0" err="1">
                <a:latin typeface="Calibri" panose="020F0502020204030204" pitchFamily="34" charset="0"/>
                <a:ea typeface="Calibri"/>
                <a:cs typeface="Calibri" panose="020F0502020204030204" pitchFamily="34" charset="0"/>
                <a:sym typeface="Calibri"/>
              </a:rPr>
              <a:t>declino</a:t>
            </a:r>
            <a:r>
              <a:rPr lang="en-US" sz="2400" b="1" dirty="0">
                <a:latin typeface="Calibri" panose="020F0502020204030204" pitchFamily="34" charset="0"/>
                <a:ea typeface="Calibri"/>
                <a:cs typeface="Calibri" panose="020F0502020204030204" pitchFamily="34" charset="0"/>
                <a:sym typeface="Calibri"/>
              </a:rPr>
              <a:t> </a:t>
            </a:r>
            <a:r>
              <a:rPr lang="en-US" sz="2400" b="1" dirty="0" err="1">
                <a:latin typeface="Calibri" panose="020F0502020204030204" pitchFamily="34" charset="0"/>
                <a:ea typeface="Calibri"/>
                <a:cs typeface="Calibri" panose="020F0502020204030204" pitchFamily="34" charset="0"/>
                <a:sym typeface="Calibri"/>
              </a:rPr>
              <a:t>fisico</a:t>
            </a:r>
            <a:r>
              <a:rPr lang="en-US" sz="2400" b="1" dirty="0">
                <a:latin typeface="Calibri" panose="020F0502020204030204" pitchFamily="34" charset="0"/>
                <a:ea typeface="Calibri"/>
                <a:cs typeface="Calibri" panose="020F0502020204030204" pitchFamily="34" charset="0"/>
                <a:sym typeface="Calibri"/>
              </a:rPr>
              <a:t> e </a:t>
            </a:r>
            <a:r>
              <a:rPr lang="en-US" sz="2400" b="1" dirty="0" err="1">
                <a:latin typeface="Calibri" panose="020F0502020204030204" pitchFamily="34" charset="0"/>
                <a:ea typeface="Calibri"/>
                <a:cs typeface="Calibri" panose="020F0502020204030204" pitchFamily="34" charset="0"/>
                <a:sym typeface="Calibri"/>
              </a:rPr>
              <a:t>mentale</a:t>
            </a:r>
            <a:r>
              <a:rPr lang="en-US" sz="2400" b="1" dirty="0">
                <a:latin typeface="Calibri" panose="020F0502020204030204" pitchFamily="34" charset="0"/>
                <a:ea typeface="Calibri"/>
                <a:cs typeface="Calibri" panose="020F0502020204030204" pitchFamily="34" charset="0"/>
                <a:sym typeface="Calibri"/>
              </a:rPr>
              <a:t>, </a:t>
            </a:r>
            <a:r>
              <a:rPr lang="en-US" sz="2400" b="1" dirty="0" err="1">
                <a:latin typeface="Calibri" panose="020F0502020204030204" pitchFamily="34" charset="0"/>
                <a:ea typeface="Calibri"/>
                <a:cs typeface="Calibri" panose="020F0502020204030204" pitchFamily="34" charset="0"/>
                <a:sym typeface="Calibri"/>
              </a:rPr>
              <a:t>perdita</a:t>
            </a:r>
            <a:r>
              <a:rPr lang="en-US" sz="2400" b="1" dirty="0">
                <a:latin typeface="Calibri" panose="020F0502020204030204" pitchFamily="34" charset="0"/>
                <a:ea typeface="Calibri"/>
                <a:cs typeface="Calibri" panose="020F0502020204030204" pitchFamily="34" charset="0"/>
                <a:sym typeface="Calibri"/>
              </a:rPr>
              <a:t> di </a:t>
            </a:r>
            <a:r>
              <a:rPr lang="en-US" sz="2400" b="1" dirty="0" err="1">
                <a:latin typeface="Calibri" panose="020F0502020204030204" pitchFamily="34" charset="0"/>
                <a:ea typeface="Calibri"/>
                <a:cs typeface="Calibri" panose="020F0502020204030204" pitchFamily="34" charset="0"/>
                <a:sym typeface="Calibri"/>
              </a:rPr>
              <a:t>autonomia</a:t>
            </a:r>
            <a:r>
              <a:rPr lang="en-US" sz="2400" b="1" dirty="0">
                <a:latin typeface="Calibri" panose="020F0502020204030204" pitchFamily="34" charset="0"/>
                <a:ea typeface="Calibri"/>
                <a:cs typeface="Calibri" panose="020F0502020204030204" pitchFamily="34" charset="0"/>
                <a:sym typeface="Calibri"/>
              </a:rPr>
              <a:t>.</a:t>
            </a:r>
          </a:p>
          <a:p>
            <a:pPr lvl="0">
              <a:buSzPts val="2400"/>
            </a:pPr>
            <a:endParaRPr lang="en-US" sz="2400" dirty="0">
              <a:latin typeface="Calibri" panose="020F0502020204030204" pitchFamily="34" charset="0"/>
              <a:ea typeface="Calibri"/>
              <a:cs typeface="Calibri" panose="020F0502020204030204" pitchFamily="34" charset="0"/>
              <a:sym typeface="Calibri"/>
            </a:endParaRPr>
          </a:p>
          <a:p>
            <a:pPr lvl="0" algn="just">
              <a:buSzPts val="2400"/>
            </a:pPr>
            <a:r>
              <a:rPr lang="en-US" sz="2400" dirty="0">
                <a:latin typeface="Calibri" panose="020F0502020204030204" pitchFamily="34" charset="0"/>
                <a:ea typeface="Calibri"/>
                <a:cs typeface="Calibri" panose="020F0502020204030204" pitchFamily="34" charset="0"/>
                <a:sym typeface="Calibri"/>
              </a:rPr>
              <a:t>Una persona </a:t>
            </a:r>
            <a:r>
              <a:rPr lang="en-US" sz="2400" dirty="0" err="1">
                <a:latin typeface="Calibri" panose="020F0502020204030204" pitchFamily="34" charset="0"/>
                <a:ea typeface="Calibri"/>
                <a:cs typeface="Calibri" panose="020F0502020204030204" pitchFamily="34" charset="0"/>
                <a:sym typeface="Calibri"/>
              </a:rPr>
              <a:t>anziana</a:t>
            </a:r>
            <a:r>
              <a:rPr lang="en-US" sz="2400" dirty="0">
                <a:latin typeface="Calibri" panose="020F0502020204030204" pitchFamily="34" charset="0"/>
                <a:ea typeface="Calibri"/>
                <a:cs typeface="Calibri" panose="020F0502020204030204" pitchFamily="34" charset="0"/>
                <a:sym typeface="Calibri"/>
              </a:rPr>
              <a:t> con </a:t>
            </a:r>
            <a:r>
              <a:rPr lang="en-US" sz="2400" dirty="0" err="1">
                <a:latin typeface="Calibri" panose="020F0502020204030204" pitchFamily="34" charset="0"/>
                <a:ea typeface="Calibri"/>
                <a:cs typeface="Calibri" panose="020F0502020204030204" pitchFamily="34" charset="0"/>
                <a:sym typeface="Calibri"/>
              </a:rPr>
              <a:t>fragilità</a:t>
            </a:r>
            <a:r>
              <a:rPr lang="en-US" sz="2400" dirty="0">
                <a:latin typeface="Calibri" panose="020F0502020204030204" pitchFamily="34" charset="0"/>
                <a:ea typeface="Calibri"/>
                <a:cs typeface="Calibri" panose="020F0502020204030204" pitchFamily="34" charset="0"/>
                <a:sym typeface="Calibri"/>
              </a:rPr>
              <a:t>:</a:t>
            </a:r>
          </a:p>
          <a:p>
            <a:pPr lvl="0" algn="just">
              <a:buSzPts val="2400"/>
            </a:pPr>
            <a:endParaRPr lang="en-US" dirty="0">
              <a:latin typeface="Calibri" panose="020F0502020204030204" pitchFamily="34" charset="0"/>
              <a:ea typeface="Calibri"/>
              <a:cs typeface="Calibri" panose="020F0502020204030204" pitchFamily="34" charset="0"/>
              <a:sym typeface="Calibri"/>
            </a:endParaRPr>
          </a:p>
          <a:p>
            <a:pPr marL="342900" lvl="0" indent="-342900">
              <a:buSzPts val="2400"/>
              <a:buFont typeface="Arial" panose="020B0604020202020204" pitchFamily="34" charset="0"/>
              <a:buChar char="•"/>
            </a:pPr>
            <a:r>
              <a:rPr lang="en-US" sz="2400" dirty="0" err="1">
                <a:latin typeface="Calibri" panose="020F0502020204030204" pitchFamily="34" charset="0"/>
                <a:ea typeface="Calibri" panose="020F0502020204030204" pitchFamily="34" charset="0"/>
                <a:cs typeface="Calibri" panose="020F0502020204030204" pitchFamily="34" charset="0"/>
              </a:rPr>
              <a:t>Spesso</a:t>
            </a:r>
            <a:r>
              <a:rPr lang="en-US" sz="2400" dirty="0">
                <a:latin typeface="Calibri" panose="020F0502020204030204" pitchFamily="34" charset="0"/>
                <a:ea typeface="Calibri" panose="020F0502020204030204" pitchFamily="34" charset="0"/>
                <a:cs typeface="Calibri" panose="020F0502020204030204" pitchFamily="34" charset="0"/>
              </a:rPr>
              <a:t> ha una </a:t>
            </a:r>
            <a:r>
              <a:rPr lang="en-US" sz="2400" b="1" dirty="0" err="1">
                <a:latin typeface="Calibri" panose="020F0502020204030204" pitchFamily="34" charset="0"/>
                <a:ea typeface="Calibri" panose="020F0502020204030204" pitchFamily="34" charset="0"/>
                <a:cs typeface="Calibri" panose="020F0502020204030204" pitchFamily="34" charset="0"/>
              </a:rPr>
              <a:t>condizione</a:t>
            </a:r>
            <a:r>
              <a:rPr lang="en-US" sz="2400" b="1" dirty="0">
                <a:latin typeface="Calibri" panose="020F0502020204030204" pitchFamily="34" charset="0"/>
                <a:ea typeface="Calibri" panose="020F0502020204030204" pitchFamily="34" charset="0"/>
                <a:cs typeface="Calibri" panose="020F0502020204030204" pitchFamily="34" charset="0"/>
              </a:rPr>
              <a:t> </a:t>
            </a:r>
            <a:r>
              <a:rPr lang="en-US" sz="2400" b="1" dirty="0" err="1">
                <a:latin typeface="Calibri" panose="020F0502020204030204" pitchFamily="34" charset="0"/>
                <a:ea typeface="Calibri" panose="020F0502020204030204" pitchFamily="34" charset="0"/>
                <a:cs typeface="Calibri" panose="020F0502020204030204" pitchFamily="34" charset="0"/>
              </a:rPr>
              <a:t>medica</a:t>
            </a:r>
            <a:r>
              <a:rPr lang="en-US" sz="2400" b="1" dirty="0">
                <a:latin typeface="Calibri" panose="020F0502020204030204" pitchFamily="34" charset="0"/>
                <a:ea typeface="Calibri" panose="020F0502020204030204" pitchFamily="34" charset="0"/>
                <a:cs typeface="Calibri" panose="020F0502020204030204" pitchFamily="34" charset="0"/>
              </a:rPr>
              <a:t> </a:t>
            </a:r>
            <a:r>
              <a:rPr lang="en-US" sz="2400" b="1" dirty="0" err="1">
                <a:latin typeface="Calibri" panose="020F0502020204030204" pitchFamily="34" charset="0"/>
                <a:ea typeface="Calibri" panose="020F0502020204030204" pitchFamily="34" charset="0"/>
                <a:cs typeface="Calibri" panose="020F0502020204030204" pitchFamily="34" charset="0"/>
              </a:rPr>
              <a:t>complessa</a:t>
            </a:r>
            <a:endParaRPr lang="en-US" sz="2400" b="1" dirty="0">
              <a:latin typeface="Calibri" panose="020F0502020204030204" pitchFamily="34" charset="0"/>
              <a:ea typeface="Calibri"/>
              <a:cs typeface="Calibri" panose="020F0502020204030204" pitchFamily="34" charset="0"/>
              <a:sym typeface="Calibri"/>
            </a:endParaRPr>
          </a:p>
          <a:p>
            <a:pPr marL="342900" lvl="0" indent="-342900">
              <a:buSzPts val="2400"/>
              <a:buFont typeface="Arial" panose="020B0604020202020204" pitchFamily="34" charset="0"/>
              <a:buChar char="•"/>
            </a:pPr>
            <a:r>
              <a:rPr lang="en-US" sz="2400" b="1" dirty="0" err="1">
                <a:latin typeface="Calibri" panose="020F0502020204030204" pitchFamily="34" charset="0"/>
                <a:ea typeface="Calibri"/>
                <a:cs typeface="Calibri" panose="020F0502020204030204" pitchFamily="34" charset="0"/>
                <a:sym typeface="Calibri"/>
              </a:rPr>
              <a:t>Calo</a:t>
            </a:r>
            <a:r>
              <a:rPr lang="en-US" sz="2400" b="1" dirty="0">
                <a:latin typeface="Calibri" panose="020F0502020204030204" pitchFamily="34" charset="0"/>
                <a:ea typeface="Calibri"/>
                <a:cs typeface="Calibri" panose="020F0502020204030204" pitchFamily="34" charset="0"/>
                <a:sym typeface="Calibri"/>
              </a:rPr>
              <a:t> del peso </a:t>
            </a:r>
            <a:r>
              <a:rPr lang="en-US" sz="2400" b="1" dirty="0" err="1">
                <a:latin typeface="Calibri" panose="020F0502020204030204" pitchFamily="34" charset="0"/>
                <a:ea typeface="Calibri"/>
                <a:cs typeface="Calibri" panose="020F0502020204030204" pitchFamily="34" charset="0"/>
                <a:sym typeface="Calibri"/>
              </a:rPr>
              <a:t>corporeo</a:t>
            </a:r>
            <a:endParaRPr lang="en-US" sz="2400" b="1" dirty="0">
              <a:latin typeface="Calibri" panose="020F0502020204030204" pitchFamily="34" charset="0"/>
              <a:cs typeface="Calibri" panose="020F0502020204030204" pitchFamily="34" charset="0"/>
            </a:endParaRPr>
          </a:p>
          <a:p>
            <a:pPr marL="342900" lvl="0" indent="-342900">
              <a:buSzPts val="2400"/>
              <a:buFont typeface="Arial" panose="020B0604020202020204" pitchFamily="34" charset="0"/>
              <a:buChar char="•"/>
            </a:pPr>
            <a:r>
              <a:rPr lang="en-US" sz="2400" b="1" dirty="0" err="1">
                <a:latin typeface="Calibri" panose="020F0502020204030204" pitchFamily="34" charset="0"/>
                <a:cs typeface="Calibri" panose="020F0502020204030204" pitchFamily="34" charset="0"/>
              </a:rPr>
              <a:t>Debolezza</a:t>
            </a:r>
            <a:r>
              <a:rPr lang="en-US" sz="2400" dirty="0">
                <a:latin typeface="Calibri" panose="020F0502020204030204" pitchFamily="34" charset="0"/>
                <a:cs typeface="Calibri" panose="020F0502020204030204" pitchFamily="34" charset="0"/>
              </a:rPr>
              <a:t> </a:t>
            </a:r>
          </a:p>
          <a:p>
            <a:pPr marL="342900" lvl="0" indent="-342900">
              <a:buSzPts val="2400"/>
              <a:buFont typeface="Arial" panose="020B0604020202020204" pitchFamily="34" charset="0"/>
              <a:buChar char="•"/>
            </a:pPr>
            <a:r>
              <a:rPr lang="en-US" sz="2400" b="1" dirty="0" err="1">
                <a:latin typeface="Calibri" panose="020F0502020204030204" pitchFamily="34" charset="0"/>
                <a:cs typeface="Calibri" panose="020F0502020204030204" pitchFamily="34" charset="0"/>
              </a:rPr>
              <a:t>Affaticamento</a:t>
            </a:r>
            <a:endParaRPr lang="en-US" sz="2400" b="1" dirty="0">
              <a:latin typeface="Calibri" panose="020F0502020204030204" pitchFamily="34" charset="0"/>
              <a:cs typeface="Calibri" panose="020F0502020204030204" pitchFamily="34" charset="0"/>
            </a:endParaRPr>
          </a:p>
          <a:p>
            <a:pPr marL="342900" lvl="0" indent="-342900">
              <a:buSzPts val="2400"/>
              <a:buFont typeface="Arial" panose="020B0604020202020204" pitchFamily="34" charset="0"/>
              <a:buChar char="•"/>
            </a:pPr>
            <a:r>
              <a:rPr lang="en-US" sz="2400" b="1" dirty="0">
                <a:latin typeface="Calibri" panose="020F0502020204030204" pitchFamily="34" charset="0"/>
                <a:cs typeface="Calibri" panose="020F0502020204030204" pitchFamily="34" charset="0"/>
              </a:rPr>
              <a:t>Perdita di </a:t>
            </a:r>
            <a:r>
              <a:rPr lang="en-US" sz="2400" b="1" dirty="0" err="1">
                <a:latin typeface="Calibri" panose="020F0502020204030204" pitchFamily="34" charset="0"/>
                <a:cs typeface="Calibri" panose="020F0502020204030204" pitchFamily="34" charset="0"/>
              </a:rPr>
              <a:t>massa</a:t>
            </a:r>
            <a:r>
              <a:rPr lang="en-US" sz="2400" b="1" dirty="0">
                <a:latin typeface="Calibri" panose="020F0502020204030204" pitchFamily="34" charset="0"/>
                <a:cs typeface="Calibri" panose="020F0502020204030204" pitchFamily="34" charset="0"/>
              </a:rPr>
              <a:t> </a:t>
            </a:r>
            <a:r>
              <a:rPr lang="en-US" sz="2400" b="1" dirty="0" err="1">
                <a:latin typeface="Calibri" panose="020F0502020204030204" pitchFamily="34" charset="0"/>
                <a:cs typeface="Calibri" panose="020F0502020204030204" pitchFamily="34" charset="0"/>
              </a:rPr>
              <a:t>muscolare</a:t>
            </a:r>
            <a:endParaRPr lang="en-US" sz="2400" b="1" dirty="0">
              <a:latin typeface="Calibri" panose="020F0502020204030204" pitchFamily="34" charset="0"/>
              <a:cs typeface="Calibri" panose="020F0502020204030204" pitchFamily="34" charset="0"/>
            </a:endParaRPr>
          </a:p>
          <a:p>
            <a:pPr marL="342900" lvl="0" indent="-342900">
              <a:buSzPts val="2400"/>
              <a:buFont typeface="Arial" panose="020B0604020202020204" pitchFamily="34" charset="0"/>
              <a:buChar char="•"/>
            </a:pPr>
            <a:r>
              <a:rPr lang="en-US" sz="2400" dirty="0">
                <a:latin typeface="Calibri" panose="020F0502020204030204" pitchFamily="34" charset="0"/>
                <a:ea typeface="Calibri"/>
                <a:cs typeface="Calibri" panose="020F0502020204030204" pitchFamily="34" charset="0"/>
                <a:sym typeface="Calibri"/>
              </a:rPr>
              <a:t>Ha </a:t>
            </a:r>
            <a:r>
              <a:rPr lang="en-US" sz="2400" dirty="0" err="1">
                <a:latin typeface="Calibri" panose="020F0502020204030204" pitchFamily="34" charset="0"/>
                <a:ea typeface="Calibri"/>
                <a:cs typeface="Calibri" panose="020F0502020204030204" pitchFamily="34" charset="0"/>
                <a:sym typeface="Calibri"/>
              </a:rPr>
              <a:t>bisogno</a:t>
            </a:r>
            <a:r>
              <a:rPr lang="en-US" sz="2400" dirty="0">
                <a:latin typeface="Calibri" panose="020F0502020204030204" pitchFamily="34" charset="0"/>
                <a:ea typeface="Calibri"/>
                <a:cs typeface="Calibri" panose="020F0502020204030204" pitchFamily="34" charset="0"/>
                <a:sym typeface="Calibri"/>
              </a:rPr>
              <a:t> di </a:t>
            </a:r>
            <a:r>
              <a:rPr lang="en-US" sz="2400" b="1" dirty="0" err="1">
                <a:latin typeface="Calibri" panose="020F0502020204030204" pitchFamily="34" charset="0"/>
                <a:ea typeface="Calibri"/>
                <a:cs typeface="Calibri" panose="020F0502020204030204" pitchFamily="34" charset="0"/>
                <a:sym typeface="Calibri"/>
              </a:rPr>
              <a:t>assistenza</a:t>
            </a:r>
            <a:r>
              <a:rPr lang="en-US" sz="2400" b="1" dirty="0">
                <a:latin typeface="Calibri" panose="020F0502020204030204" pitchFamily="34" charset="0"/>
                <a:ea typeface="Calibri"/>
                <a:cs typeface="Calibri" panose="020F0502020204030204" pitchFamily="34" charset="0"/>
                <a:sym typeface="Calibri"/>
              </a:rPr>
              <a:t> </a:t>
            </a:r>
            <a:r>
              <a:rPr lang="en-US" sz="2400" b="1" dirty="0" err="1">
                <a:latin typeface="Calibri" panose="020F0502020204030204" pitchFamily="34" charset="0"/>
                <a:ea typeface="Calibri"/>
                <a:cs typeface="Calibri" panose="020F0502020204030204" pitchFamily="34" charset="0"/>
                <a:sym typeface="Calibri"/>
              </a:rPr>
              <a:t>nello</a:t>
            </a:r>
            <a:r>
              <a:rPr lang="en-US" sz="2400" b="1" dirty="0">
                <a:latin typeface="Calibri" panose="020F0502020204030204" pitchFamily="34" charset="0"/>
                <a:ea typeface="Calibri"/>
                <a:cs typeface="Calibri" panose="020F0502020204030204" pitchFamily="34" charset="0"/>
                <a:sym typeface="Calibri"/>
              </a:rPr>
              <a:t> </a:t>
            </a:r>
            <a:r>
              <a:rPr lang="en-US" sz="2400" b="1" dirty="0" err="1">
                <a:latin typeface="Calibri" panose="020F0502020204030204" pitchFamily="34" charset="0"/>
                <a:ea typeface="Calibri"/>
                <a:cs typeface="Calibri" panose="020F0502020204030204" pitchFamily="34" charset="0"/>
                <a:sym typeface="Calibri"/>
              </a:rPr>
              <a:t>svolgimento</a:t>
            </a:r>
            <a:r>
              <a:rPr lang="en-US" sz="2400" b="1" dirty="0">
                <a:latin typeface="Calibri" panose="020F0502020204030204" pitchFamily="34" charset="0"/>
                <a:ea typeface="Calibri"/>
                <a:cs typeface="Calibri" panose="020F0502020204030204" pitchFamily="34" charset="0"/>
                <a:sym typeface="Calibri"/>
              </a:rPr>
              <a:t> </a:t>
            </a:r>
            <a:r>
              <a:rPr lang="en-US" sz="2400" b="1" dirty="0" err="1">
                <a:latin typeface="Calibri" panose="020F0502020204030204" pitchFamily="34" charset="0"/>
                <a:ea typeface="Calibri"/>
                <a:cs typeface="Calibri" panose="020F0502020204030204" pitchFamily="34" charset="0"/>
                <a:sym typeface="Calibri"/>
              </a:rPr>
              <a:t>delle</a:t>
            </a:r>
            <a:r>
              <a:rPr lang="en-US" sz="2400" b="1" dirty="0">
                <a:latin typeface="Calibri" panose="020F0502020204030204" pitchFamily="34" charset="0"/>
                <a:ea typeface="Calibri"/>
                <a:cs typeface="Calibri" panose="020F0502020204030204" pitchFamily="34" charset="0"/>
                <a:sym typeface="Calibri"/>
              </a:rPr>
              <a:t> </a:t>
            </a:r>
            <a:r>
              <a:rPr lang="en-US" sz="2400" b="1" dirty="0" err="1">
                <a:latin typeface="Calibri" panose="020F0502020204030204" pitchFamily="34" charset="0"/>
                <a:ea typeface="Calibri"/>
                <a:cs typeface="Calibri" panose="020F0502020204030204" pitchFamily="34" charset="0"/>
                <a:sym typeface="Calibri"/>
              </a:rPr>
              <a:t>attività</a:t>
            </a:r>
            <a:r>
              <a:rPr lang="en-US" sz="2400" b="1" dirty="0">
                <a:latin typeface="Calibri" panose="020F0502020204030204" pitchFamily="34" charset="0"/>
                <a:ea typeface="Calibri"/>
                <a:cs typeface="Calibri" panose="020F0502020204030204" pitchFamily="34" charset="0"/>
                <a:sym typeface="Calibri"/>
              </a:rPr>
              <a:t> </a:t>
            </a:r>
            <a:r>
              <a:rPr lang="en-US" sz="2400" dirty="0" err="1">
                <a:latin typeface="Calibri" panose="020F0502020204030204" pitchFamily="34" charset="0"/>
                <a:ea typeface="Calibri"/>
                <a:cs typeface="Calibri" panose="020F0502020204030204" pitchFamily="34" charset="0"/>
                <a:sym typeface="Calibri"/>
              </a:rPr>
              <a:t>quotidiane</a:t>
            </a:r>
            <a:br>
              <a:rPr lang="en-US" sz="2400" dirty="0">
                <a:latin typeface="Calibri" panose="020F0502020204030204" pitchFamily="34" charset="0"/>
                <a:ea typeface="Calibri"/>
                <a:cs typeface="Calibri" panose="020F0502020204030204" pitchFamily="34" charset="0"/>
                <a:sym typeface="Calibri"/>
              </a:rPr>
            </a:br>
            <a:r>
              <a:rPr lang="en-US" sz="2400" dirty="0">
                <a:latin typeface="Calibri" panose="020F0502020204030204" pitchFamily="34" charset="0"/>
                <a:ea typeface="Calibri"/>
                <a:cs typeface="Calibri" panose="020F0502020204030204" pitchFamily="34" charset="0"/>
                <a:sym typeface="Calibri"/>
              </a:rPr>
              <a:t>                      (Guinan, 2016; </a:t>
            </a:r>
            <a:r>
              <a:rPr lang="en-US" sz="2400" dirty="0" err="1">
                <a:latin typeface="Calibri" panose="020F0502020204030204" pitchFamily="34" charset="0"/>
                <a:ea typeface="Calibri"/>
                <a:cs typeface="Calibri" panose="020F0502020204030204" pitchFamily="34" charset="0"/>
                <a:sym typeface="Calibri"/>
              </a:rPr>
              <a:t>Torpy</a:t>
            </a:r>
            <a:r>
              <a:rPr lang="en-US" sz="2400" dirty="0">
                <a:latin typeface="Calibri" panose="020F0502020204030204" pitchFamily="34" charset="0"/>
                <a:ea typeface="Calibri"/>
                <a:cs typeface="Calibri" panose="020F0502020204030204" pitchFamily="34" charset="0"/>
                <a:sym typeface="Calibri"/>
              </a:rPr>
              <a:t> et al., 2006)</a:t>
            </a:r>
          </a:p>
          <a:p>
            <a:pPr lvl="0" algn="just">
              <a:buSzPts val="2400"/>
            </a:pPr>
            <a:endParaRPr lang="en-US" sz="2200" dirty="0">
              <a:latin typeface="Calibri" panose="020F0502020204030204" pitchFamily="34" charset="0"/>
              <a:ea typeface="Calibri"/>
              <a:cs typeface="Calibri" panose="020F0502020204030204" pitchFamily="34" charset="0"/>
              <a:sym typeface="Calibri"/>
            </a:endParaRPr>
          </a:p>
        </p:txBody>
      </p:sp>
    </p:spTree>
    <p:extLst>
      <p:ext uri="{BB962C8B-B14F-4D97-AF65-F5344CB8AC3E}">
        <p14:creationId xmlns:p14="http://schemas.microsoft.com/office/powerpoint/2010/main" val="3920186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4" name="Ορθογώνιο 3">
            <a:extLst>
              <a:ext uri="{FF2B5EF4-FFF2-40B4-BE49-F238E27FC236}">
                <a16:creationId xmlns:a16="http://schemas.microsoft.com/office/drawing/2014/main" id="{FC40D47D-A336-4507-9CB3-357F3D17986A}"/>
              </a:ext>
            </a:extLst>
          </p:cNvPr>
          <p:cNvSpPr/>
          <p:nvPr/>
        </p:nvSpPr>
        <p:spPr>
          <a:xfrm>
            <a:off x="313766" y="1595021"/>
            <a:ext cx="8574833" cy="5663089"/>
          </a:xfrm>
          <a:prstGeom prst="rect">
            <a:avLst/>
          </a:prstGeom>
        </p:spPr>
        <p:txBody>
          <a:bodyPr wrap="square">
            <a:spAutoFit/>
          </a:bodyPr>
          <a:lstStyle/>
          <a:p>
            <a:pPr algn="ctr">
              <a:buSzPts val="2400"/>
            </a:pPr>
            <a:r>
              <a:rPr lang="en-US" sz="2800" dirty="0">
                <a:latin typeface="Calibri" panose="020F0502020204030204" pitchFamily="34" charset="0"/>
                <a:ea typeface="Calibri" panose="020F0502020204030204" pitchFamily="34" charset="0"/>
                <a:cs typeface="Calibri" panose="020F0502020204030204" pitchFamily="34" charset="0"/>
              </a:rPr>
              <a:t>La </a:t>
            </a:r>
            <a:r>
              <a:rPr lang="en-US" sz="2800" b="1" dirty="0" err="1">
                <a:latin typeface="Calibri" panose="020F0502020204030204" pitchFamily="34" charset="0"/>
                <a:ea typeface="Calibri" panose="020F0502020204030204" pitchFamily="34" charset="0"/>
                <a:cs typeface="Calibri" panose="020F0502020204030204" pitchFamily="34" charset="0"/>
              </a:rPr>
              <a:t>progressione</a:t>
            </a:r>
            <a:r>
              <a:rPr lang="en-US" sz="2800" b="1" dirty="0">
                <a:latin typeface="Calibri" panose="020F0502020204030204" pitchFamily="34" charset="0"/>
                <a:ea typeface="Calibri" panose="020F0502020204030204" pitchFamily="34" charset="0"/>
                <a:cs typeface="Calibri" panose="020F0502020204030204" pitchFamily="34" charset="0"/>
              </a:rPr>
              <a:t> </a:t>
            </a:r>
            <a:r>
              <a:rPr lang="en-US" sz="2800" b="1" dirty="0" err="1">
                <a:latin typeface="Calibri" panose="020F0502020204030204" pitchFamily="34" charset="0"/>
                <a:ea typeface="Calibri" panose="020F0502020204030204" pitchFamily="34" charset="0"/>
                <a:cs typeface="Calibri" panose="020F0502020204030204" pitchFamily="34" charset="0"/>
              </a:rPr>
              <a:t>della</a:t>
            </a:r>
            <a:r>
              <a:rPr lang="en-US" sz="2800" b="1" dirty="0">
                <a:latin typeface="Calibri" panose="020F0502020204030204" pitchFamily="34" charset="0"/>
                <a:ea typeface="Calibri" panose="020F0502020204030204" pitchFamily="34" charset="0"/>
                <a:cs typeface="Calibri" panose="020F0502020204030204" pitchFamily="34" charset="0"/>
              </a:rPr>
              <a:t> </a:t>
            </a:r>
            <a:r>
              <a:rPr lang="en-US" sz="2800" b="1" dirty="0" err="1">
                <a:latin typeface="Calibri" panose="020F0502020204030204" pitchFamily="34" charset="0"/>
                <a:ea typeface="Calibri" panose="020F0502020204030204" pitchFamily="34" charset="0"/>
                <a:cs typeface="Calibri" panose="020F0502020204030204" pitchFamily="34" charset="0"/>
              </a:rPr>
              <a:t>condizione</a:t>
            </a:r>
            <a:r>
              <a:rPr lang="en-US" sz="2800" b="1" dirty="0">
                <a:latin typeface="Calibri" panose="020F0502020204030204" pitchFamily="34" charset="0"/>
                <a:ea typeface="Calibri" panose="020F0502020204030204" pitchFamily="34" charset="0"/>
                <a:cs typeface="Calibri" panose="020F0502020204030204" pitchFamily="34" charset="0"/>
              </a:rPr>
              <a:t> di </a:t>
            </a:r>
            <a:r>
              <a:rPr lang="en-US" sz="2800" b="1" dirty="0" err="1">
                <a:latin typeface="Calibri" panose="020F0502020204030204" pitchFamily="34" charset="0"/>
                <a:ea typeface="Calibri" panose="020F0502020204030204" pitchFamily="34" charset="0"/>
                <a:cs typeface="Calibri" panose="020F0502020204030204" pitchFamily="34" charset="0"/>
              </a:rPr>
              <a:t>fragilità</a:t>
            </a:r>
            <a:r>
              <a:rPr lang="en-US" sz="2800" b="1" dirty="0">
                <a:latin typeface="Calibri" panose="020F0502020204030204" pitchFamily="34" charset="0"/>
                <a:ea typeface="Calibri" panose="020F0502020204030204" pitchFamily="34" charset="0"/>
                <a:cs typeface="Calibri" panose="020F0502020204030204" pitchFamily="34" charset="0"/>
              </a:rPr>
              <a:t> </a:t>
            </a:r>
            <a:br>
              <a:rPr lang="en-US" sz="2800" dirty="0">
                <a:latin typeface="Calibri" panose="020F0502020204030204" pitchFamily="34" charset="0"/>
                <a:ea typeface="Calibri" panose="020F0502020204030204" pitchFamily="34" charset="0"/>
                <a:cs typeface="Calibri" panose="020F0502020204030204" pitchFamily="34" charset="0"/>
              </a:rPr>
            </a:br>
            <a:r>
              <a:rPr lang="en-US" sz="2800" dirty="0" err="1">
                <a:latin typeface="Calibri" panose="020F0502020204030204" pitchFamily="34" charset="0"/>
                <a:ea typeface="Calibri" panose="020F0502020204030204" pitchFamily="34" charset="0"/>
                <a:cs typeface="Calibri" panose="020F0502020204030204" pitchFamily="34" charset="0"/>
              </a:rPr>
              <a:t>può</a:t>
            </a:r>
            <a:r>
              <a:rPr lang="en-US" sz="2800" dirty="0">
                <a:latin typeface="Calibri" panose="020F0502020204030204" pitchFamily="34" charset="0"/>
                <a:ea typeface="Calibri" panose="020F0502020204030204" pitchFamily="34" charset="0"/>
                <a:cs typeface="Calibri" panose="020F0502020204030204" pitchFamily="34" charset="0"/>
              </a:rPr>
              <a:t> </a:t>
            </a:r>
            <a:r>
              <a:rPr lang="en-US" sz="2800" dirty="0" err="1">
                <a:latin typeface="Calibri" panose="020F0502020204030204" pitchFamily="34" charset="0"/>
                <a:ea typeface="Calibri" panose="020F0502020204030204" pitchFamily="34" charset="0"/>
                <a:cs typeface="Calibri" panose="020F0502020204030204" pitchFamily="34" charset="0"/>
              </a:rPr>
              <a:t>condurre</a:t>
            </a:r>
            <a:r>
              <a:rPr lang="en-US" sz="2800" dirty="0">
                <a:latin typeface="Calibri" panose="020F0502020204030204" pitchFamily="34" charset="0"/>
                <a:ea typeface="Calibri" panose="020F0502020204030204" pitchFamily="34" charset="0"/>
                <a:cs typeface="Calibri" panose="020F0502020204030204" pitchFamily="34" charset="0"/>
              </a:rPr>
              <a:t> a:</a:t>
            </a:r>
          </a:p>
          <a:p>
            <a:pPr>
              <a:buSzPts val="2400"/>
            </a:pPr>
            <a:endParaRPr lang="en-US" sz="1000" dirty="0">
              <a:latin typeface="Calibri" panose="020F0502020204030204" pitchFamily="34" charset="0"/>
              <a:ea typeface="Calibri" panose="020F0502020204030204" pitchFamily="34" charset="0"/>
              <a:cs typeface="Calibri" panose="020F0502020204030204" pitchFamily="34" charset="0"/>
            </a:endParaRPr>
          </a:p>
          <a:p>
            <a:pPr marL="342900" indent="-342900">
              <a:buSzPts val="2400"/>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 </a:t>
            </a:r>
            <a:r>
              <a:rPr lang="en-US" sz="2800" dirty="0" err="1">
                <a:latin typeface="Calibri" panose="020F0502020204030204" pitchFamily="34" charset="0"/>
                <a:ea typeface="Calibri" panose="020F0502020204030204" pitchFamily="34" charset="0"/>
                <a:cs typeface="Calibri" panose="020F0502020204030204" pitchFamily="34" charset="0"/>
              </a:rPr>
              <a:t>aumento</a:t>
            </a:r>
            <a:r>
              <a:rPr lang="en-US" sz="2800" dirty="0">
                <a:latin typeface="Calibri" panose="020F0502020204030204" pitchFamily="34" charset="0"/>
                <a:ea typeface="Calibri" panose="020F0502020204030204" pitchFamily="34" charset="0"/>
                <a:cs typeface="Calibri" panose="020F0502020204030204" pitchFamily="34" charset="0"/>
              </a:rPr>
              <a:t> del </a:t>
            </a:r>
            <a:r>
              <a:rPr lang="en-US" sz="2800" b="1" dirty="0" err="1">
                <a:latin typeface="Calibri" panose="020F0502020204030204" pitchFamily="34" charset="0"/>
                <a:ea typeface="Calibri" panose="020F0502020204030204" pitchFamily="34" charset="0"/>
                <a:cs typeface="Calibri" panose="020F0502020204030204" pitchFamily="34" charset="0"/>
              </a:rPr>
              <a:t>rischio</a:t>
            </a:r>
            <a:r>
              <a:rPr lang="en-US" sz="2800" b="1" dirty="0">
                <a:latin typeface="Calibri" panose="020F0502020204030204" pitchFamily="34" charset="0"/>
                <a:ea typeface="Calibri" panose="020F0502020204030204" pitchFamily="34" charset="0"/>
                <a:cs typeface="Calibri" panose="020F0502020204030204" pitchFamily="34" charset="0"/>
              </a:rPr>
              <a:t> di </a:t>
            </a:r>
            <a:r>
              <a:rPr lang="en-US" sz="2800" b="1" dirty="0" err="1">
                <a:latin typeface="Calibri" panose="020F0502020204030204" pitchFamily="34" charset="0"/>
                <a:ea typeface="Calibri" panose="020F0502020204030204" pitchFamily="34" charset="0"/>
                <a:cs typeface="Calibri" panose="020F0502020204030204" pitchFamily="34" charset="0"/>
              </a:rPr>
              <a:t>cadute</a:t>
            </a:r>
            <a:endParaRPr lang="en-US" sz="2800" b="1" dirty="0">
              <a:latin typeface="Calibri" panose="020F0502020204030204" pitchFamily="34" charset="0"/>
              <a:ea typeface="Calibri" panose="020F0502020204030204" pitchFamily="34" charset="0"/>
              <a:cs typeface="Calibri" panose="020F0502020204030204" pitchFamily="34" charset="0"/>
            </a:endParaRPr>
          </a:p>
          <a:p>
            <a:pPr marL="342900" indent="-342900">
              <a:buSzPts val="2400"/>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 </a:t>
            </a:r>
            <a:r>
              <a:rPr lang="en-US" sz="2800" b="1" dirty="0" err="1">
                <a:latin typeface="Calibri" panose="020F0502020204030204" pitchFamily="34" charset="0"/>
                <a:ea typeface="Calibri" panose="020F0502020204030204" pitchFamily="34" charset="0"/>
                <a:cs typeface="Calibri" panose="020F0502020204030204" pitchFamily="34" charset="0"/>
              </a:rPr>
              <a:t>disabilità</a:t>
            </a:r>
            <a:endParaRPr lang="en-US" sz="2800" b="1" dirty="0">
              <a:latin typeface="Calibri" panose="020F0502020204030204" pitchFamily="34" charset="0"/>
              <a:ea typeface="Calibri" panose="020F0502020204030204" pitchFamily="34" charset="0"/>
              <a:cs typeface="Calibri" panose="020F0502020204030204" pitchFamily="34" charset="0"/>
            </a:endParaRPr>
          </a:p>
          <a:p>
            <a:pPr marL="342900" indent="-342900">
              <a:buSzPts val="2400"/>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 </a:t>
            </a:r>
            <a:r>
              <a:rPr lang="en-US" sz="2800" b="1" dirty="0" err="1">
                <a:latin typeface="Calibri" panose="020F0502020204030204" pitchFamily="34" charset="0"/>
                <a:ea typeface="Calibri" panose="020F0502020204030204" pitchFamily="34" charset="0"/>
                <a:cs typeface="Calibri" panose="020F0502020204030204" pitchFamily="34" charset="0"/>
              </a:rPr>
              <a:t>difficoltà</a:t>
            </a:r>
            <a:r>
              <a:rPr lang="en-US" sz="2800" b="1" dirty="0">
                <a:latin typeface="Calibri" panose="020F0502020204030204" pitchFamily="34" charset="0"/>
                <a:ea typeface="Calibri" panose="020F0502020204030204" pitchFamily="34" charset="0"/>
                <a:cs typeface="Calibri" panose="020F0502020204030204" pitchFamily="34" charset="0"/>
              </a:rPr>
              <a:t> </a:t>
            </a:r>
            <a:r>
              <a:rPr lang="en-US" sz="2800" b="1" dirty="0" err="1">
                <a:latin typeface="Calibri" panose="020F0502020204030204" pitchFamily="34" charset="0"/>
                <a:ea typeface="Calibri" panose="020F0502020204030204" pitchFamily="34" charset="0"/>
                <a:cs typeface="Calibri" panose="020F0502020204030204" pitchFamily="34" charset="0"/>
              </a:rPr>
              <a:t>motorie</a:t>
            </a:r>
            <a:endParaRPr lang="en-US" sz="2800" b="1" dirty="0">
              <a:latin typeface="Calibri" panose="020F0502020204030204" pitchFamily="34" charset="0"/>
              <a:ea typeface="Calibri" panose="020F0502020204030204" pitchFamily="34" charset="0"/>
              <a:cs typeface="Calibri" panose="020F0502020204030204" pitchFamily="34" charset="0"/>
            </a:endParaRPr>
          </a:p>
          <a:p>
            <a:pPr marL="342900" indent="-342900">
              <a:buSzPts val="2400"/>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 </a:t>
            </a:r>
            <a:r>
              <a:rPr lang="en-US" sz="2800" b="1" dirty="0" err="1">
                <a:latin typeface="Calibri" panose="020F0502020204030204" pitchFamily="34" charset="0"/>
                <a:ea typeface="Calibri" panose="020F0502020204030204" pitchFamily="34" charset="0"/>
                <a:cs typeface="Calibri" panose="020F0502020204030204" pitchFamily="34" charset="0"/>
              </a:rPr>
              <a:t>ospedalizzazioni</a:t>
            </a:r>
            <a:endParaRPr lang="en-US" sz="2800" b="1" dirty="0">
              <a:latin typeface="Calibri" panose="020F0502020204030204" pitchFamily="34" charset="0"/>
              <a:ea typeface="Calibri" panose="020F0502020204030204" pitchFamily="34" charset="0"/>
              <a:cs typeface="Calibri" panose="020F0502020204030204" pitchFamily="34" charset="0"/>
            </a:endParaRPr>
          </a:p>
          <a:p>
            <a:pPr marL="342900" indent="-342900">
              <a:buSzPts val="2400"/>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 </a:t>
            </a:r>
            <a:r>
              <a:rPr lang="en-US" sz="2800" b="1" dirty="0" err="1">
                <a:latin typeface="Calibri" panose="020F0502020204030204" pitchFamily="34" charset="0"/>
                <a:ea typeface="Calibri" panose="020F0502020204030204" pitchFamily="34" charset="0"/>
                <a:cs typeface="Calibri" panose="020F0502020204030204" pitchFamily="34" charset="0"/>
              </a:rPr>
              <a:t>istituzionalizzazioni</a:t>
            </a:r>
            <a:endParaRPr lang="en-US" sz="2800" b="1" dirty="0">
              <a:latin typeface="Calibri" panose="020F0502020204030204" pitchFamily="34" charset="0"/>
              <a:ea typeface="Calibri" panose="020F0502020204030204" pitchFamily="34" charset="0"/>
              <a:cs typeface="Calibri" panose="020F0502020204030204" pitchFamily="34" charset="0"/>
            </a:endParaRPr>
          </a:p>
          <a:p>
            <a:pPr marL="342900" indent="-342900">
              <a:buSzPts val="2400"/>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 </a:t>
            </a:r>
            <a:r>
              <a:rPr lang="en-US" sz="2800" b="1" dirty="0" err="1">
                <a:latin typeface="Calibri" panose="020F0502020204030204" pitchFamily="34" charset="0"/>
                <a:ea typeface="Calibri" panose="020F0502020204030204" pitchFamily="34" charset="0"/>
                <a:cs typeface="Calibri" panose="020F0502020204030204" pitchFamily="34" charset="0"/>
              </a:rPr>
              <a:t>diminuzione</a:t>
            </a:r>
            <a:r>
              <a:rPr lang="en-US" sz="2800" b="1" dirty="0">
                <a:latin typeface="Calibri" panose="020F0502020204030204" pitchFamily="34" charset="0"/>
                <a:ea typeface="Calibri" panose="020F0502020204030204" pitchFamily="34" charset="0"/>
                <a:cs typeface="Calibri" panose="020F0502020204030204" pitchFamily="34" charset="0"/>
              </a:rPr>
              <a:t> </a:t>
            </a:r>
            <a:r>
              <a:rPr lang="en-US" sz="2800" b="1" dirty="0" err="1">
                <a:latin typeface="Calibri" panose="020F0502020204030204" pitchFamily="34" charset="0"/>
                <a:ea typeface="Calibri" panose="020F0502020204030204" pitchFamily="34" charset="0"/>
                <a:cs typeface="Calibri" panose="020F0502020204030204" pitchFamily="34" charset="0"/>
              </a:rPr>
              <a:t>della</a:t>
            </a:r>
            <a:r>
              <a:rPr lang="en-US" sz="2800" b="1" dirty="0">
                <a:latin typeface="Calibri" panose="020F0502020204030204" pitchFamily="34" charset="0"/>
                <a:ea typeface="Calibri" panose="020F0502020204030204" pitchFamily="34" charset="0"/>
                <a:cs typeface="Calibri" panose="020F0502020204030204" pitchFamily="34" charset="0"/>
              </a:rPr>
              <a:t> </a:t>
            </a:r>
            <a:r>
              <a:rPr lang="en-US" sz="2800" b="1" dirty="0" err="1">
                <a:latin typeface="Calibri" panose="020F0502020204030204" pitchFamily="34" charset="0"/>
                <a:ea typeface="Calibri" panose="020F0502020204030204" pitchFamily="34" charset="0"/>
                <a:cs typeface="Calibri" panose="020F0502020204030204" pitchFamily="34" charset="0"/>
              </a:rPr>
              <a:t>qualità</a:t>
            </a:r>
            <a:r>
              <a:rPr lang="en-US" sz="2800" b="1" dirty="0">
                <a:latin typeface="Calibri" panose="020F0502020204030204" pitchFamily="34" charset="0"/>
                <a:ea typeface="Calibri" panose="020F0502020204030204" pitchFamily="34" charset="0"/>
                <a:cs typeface="Calibri" panose="020F0502020204030204" pitchFamily="34" charset="0"/>
              </a:rPr>
              <a:t> di vita  </a:t>
            </a:r>
          </a:p>
          <a:p>
            <a:pPr marL="342900" indent="-342900">
              <a:buSzPts val="2400"/>
              <a:buFont typeface="Arial" panose="020B0604020202020204" pitchFamily="34" charset="0"/>
              <a:buChar char="•"/>
            </a:pPr>
            <a:r>
              <a:rPr lang="en-US" sz="2800" b="1" dirty="0">
                <a:latin typeface="Calibri" panose="020F0502020204030204" pitchFamily="34" charset="0"/>
                <a:ea typeface="Calibri" panose="020F0502020204030204" pitchFamily="34" charset="0"/>
                <a:cs typeface="Calibri" panose="020F0502020204030204" pitchFamily="34" charset="0"/>
              </a:rPr>
              <a:t> </a:t>
            </a:r>
            <a:r>
              <a:rPr lang="en-US" sz="2800" b="1" dirty="0" err="1">
                <a:latin typeface="Calibri" panose="020F0502020204030204" pitchFamily="34" charset="0"/>
                <a:ea typeface="Calibri" panose="020F0502020204030204" pitchFamily="34" charset="0"/>
                <a:cs typeface="Calibri" panose="020F0502020204030204" pitchFamily="34" charset="0"/>
              </a:rPr>
              <a:t>morte</a:t>
            </a:r>
            <a:endParaRPr lang="en-US" sz="2800" b="1" dirty="0">
              <a:latin typeface="Calibri" panose="020F0502020204030204" pitchFamily="34" charset="0"/>
              <a:ea typeface="Calibri" panose="020F0502020204030204" pitchFamily="34" charset="0"/>
              <a:cs typeface="Calibri" panose="020F0502020204030204" pitchFamily="34" charset="0"/>
            </a:endParaRPr>
          </a:p>
          <a:p>
            <a:pPr marL="342900" lvl="0" indent="-342900">
              <a:buSzPts val="2400"/>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 </a:t>
            </a:r>
            <a:r>
              <a:rPr lang="en-US" sz="2800" b="1" dirty="0">
                <a:latin typeface="Calibri" panose="020F0502020204030204" pitchFamily="34" charset="0"/>
                <a:ea typeface="Calibri" panose="020F0502020204030204" pitchFamily="34" charset="0"/>
                <a:cs typeface="Calibri" panose="020F0502020204030204" pitchFamily="34" charset="0"/>
              </a:rPr>
              <a:t>burden</a:t>
            </a:r>
            <a:r>
              <a:rPr lang="en-US" sz="2800" dirty="0">
                <a:latin typeface="Calibri" panose="020F0502020204030204" pitchFamily="34" charset="0"/>
                <a:ea typeface="Calibri" panose="020F0502020204030204" pitchFamily="34" charset="0"/>
                <a:cs typeface="Calibri" panose="020F0502020204030204" pitchFamily="34" charset="0"/>
              </a:rPr>
              <a:t> del caregiver</a:t>
            </a:r>
            <a:endParaRPr lang="en-US" sz="2400" dirty="0">
              <a:latin typeface="Calibri" panose="020F0502020204030204" pitchFamily="34" charset="0"/>
              <a:ea typeface="Calibri"/>
              <a:cs typeface="Calibri" panose="020F0502020204030204" pitchFamily="34" charset="0"/>
              <a:sym typeface="Calibri"/>
            </a:endParaRPr>
          </a:p>
          <a:p>
            <a:pPr lvl="0">
              <a:buSzPts val="2400"/>
            </a:pPr>
            <a:r>
              <a:rPr lang="en-US" sz="2400" dirty="0">
                <a:latin typeface="Calibri" panose="020F0502020204030204" pitchFamily="34" charset="0"/>
                <a:ea typeface="Calibri"/>
                <a:cs typeface="Calibri" panose="020F0502020204030204" pitchFamily="34" charset="0"/>
                <a:sym typeface="Calibri"/>
              </a:rPr>
              <a:t>                                                    (Chen et al., 2018)</a:t>
            </a:r>
          </a:p>
          <a:p>
            <a:pPr marL="342900" indent="-342900" algn="r">
              <a:buSzPts val="2400"/>
              <a:buFont typeface="Arial" panose="020B0604020202020204" pitchFamily="34" charset="0"/>
              <a:buChar char="•"/>
            </a:pPr>
            <a:endParaRPr lang="el-GR" sz="2400" dirty="0">
              <a:latin typeface="Calibri" panose="020F0502020204030204" pitchFamily="34" charset="0"/>
              <a:ea typeface="Times New Roman" panose="02020603050405020304" pitchFamily="18" charset="0"/>
              <a:cs typeface="Calibri" panose="020F0502020204030204" pitchFamily="34" charset="0"/>
            </a:endParaRPr>
          </a:p>
          <a:p>
            <a:pPr marL="0" marR="0" lvl="0" indent="0" algn="r" defTabSz="914400" rtl="0" eaLnBrk="1" fontAlgn="auto" latinLnBrk="0" hangingPunct="1">
              <a:lnSpc>
                <a:spcPct val="100000"/>
              </a:lnSpc>
              <a:spcBef>
                <a:spcPts val="0"/>
              </a:spcBef>
              <a:spcAft>
                <a:spcPts val="0"/>
              </a:spcAft>
              <a:buClr>
                <a:srgbClr val="000000"/>
              </a:buClr>
              <a:buSzPts val="2400"/>
              <a:buFont typeface="Arial"/>
              <a:buNone/>
              <a:tabLst/>
              <a:defRPr/>
            </a:pP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endParaRPr>
          </a:p>
        </p:txBody>
      </p:sp>
      <p:sp>
        <p:nvSpPr>
          <p:cNvPr id="5" name="Google Shape;115;p5">
            <a:extLst>
              <a:ext uri="{FF2B5EF4-FFF2-40B4-BE49-F238E27FC236}">
                <a16:creationId xmlns:a16="http://schemas.microsoft.com/office/drawing/2014/main" id="{8D21F750-943F-4A8D-B929-9FCBBEEA1A0E}"/>
              </a:ext>
            </a:extLst>
          </p:cNvPr>
          <p:cNvSpPr txBox="1"/>
          <p:nvPr/>
        </p:nvSpPr>
        <p:spPr>
          <a:xfrm>
            <a:off x="1959430" y="291348"/>
            <a:ext cx="6766560" cy="1077178"/>
          </a:xfrm>
          <a:prstGeom prst="rect">
            <a:avLst/>
          </a:prstGeom>
          <a:noFill/>
          <a:ln>
            <a:noFill/>
          </a:ln>
        </p:spPr>
        <p:txBody>
          <a:bodyPr spcFirstLastPara="1" wrap="square" lIns="91425" tIns="45700" rIns="91425" bIns="45700"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Pts val="3200"/>
              <a:buFont typeface="Calibri"/>
              <a:buNone/>
              <a:tabLst/>
              <a:defRPr/>
            </a:pPr>
            <a:r>
              <a:rPr lang="en-US" sz="3200" b="1" dirty="0">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rPr>
              <a:t>INVECCHIAMENTO: </a:t>
            </a:r>
            <a:br>
              <a:rPr lang="en-US" sz="3200" b="1" dirty="0">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rPr>
            </a:br>
            <a:r>
              <a:rPr lang="en-US" sz="3200" b="1" dirty="0">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rPr>
              <a:t>VIVERE CON LA FRAGILITA’</a:t>
            </a:r>
            <a:endParaRPr kumimoji="0" sz="3200" b="1" i="0" u="none" strike="noStrike" kern="0" cap="none" spc="0" normalizeH="0" baseline="0" noProof="0" dirty="0">
              <a:ln>
                <a:noFill/>
              </a:ln>
              <a:solidFill>
                <a:srgbClr val="000000"/>
              </a:solidFill>
              <a:effectLst>
                <a:outerShdw blurRad="38100" dist="38100" dir="2700000" algn="tl">
                  <a:srgbClr val="000000">
                    <a:alpha val="43137"/>
                  </a:srgbClr>
                </a:outerShdw>
              </a:effectLst>
              <a:uLnTx/>
              <a:uFillTx/>
              <a:latin typeface="Calibri" panose="020F0502020204030204" pitchFamily="34" charset="0"/>
              <a:ea typeface="Calibri"/>
              <a:cs typeface="Calibri" panose="020F0502020204030204" pitchFamily="34" charset="0"/>
              <a:sym typeface="Calibri"/>
            </a:endParaRPr>
          </a:p>
        </p:txBody>
      </p:sp>
    </p:spTree>
    <p:extLst>
      <p:ext uri="{BB962C8B-B14F-4D97-AF65-F5344CB8AC3E}">
        <p14:creationId xmlns:p14="http://schemas.microsoft.com/office/powerpoint/2010/main" val="846177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3"/>
        <p:cNvGrpSpPr/>
        <p:nvPr/>
      </p:nvGrpSpPr>
      <p:grpSpPr>
        <a:xfrm>
          <a:off x="0" y="0"/>
          <a:ext cx="0" cy="0"/>
          <a:chOff x="0" y="0"/>
          <a:chExt cx="0" cy="0"/>
        </a:xfrm>
      </p:grpSpPr>
      <p:sp>
        <p:nvSpPr>
          <p:cNvPr id="95" name="Google Shape;95;p2"/>
          <p:cNvSpPr txBox="1"/>
          <p:nvPr/>
        </p:nvSpPr>
        <p:spPr>
          <a:xfrm>
            <a:off x="3855349" y="582087"/>
            <a:ext cx="4687760" cy="5693826"/>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400"/>
              <a:buFont typeface="Arial"/>
              <a:buChar char="•"/>
            </a:pPr>
            <a:r>
              <a:rPr lang="en-US" sz="2800" dirty="0">
                <a:solidFill>
                  <a:schemeClr val="dk1"/>
                </a:solidFill>
                <a:latin typeface="Calibri" panose="020F0502020204030204" pitchFamily="34" charset="0"/>
                <a:ea typeface="Calibri"/>
                <a:cs typeface="Calibri" panose="020F0502020204030204" pitchFamily="34" charset="0"/>
                <a:sym typeface="Calibri"/>
              </a:rPr>
              <a:t>Vivere con la </a:t>
            </a:r>
            <a:r>
              <a:rPr lang="en-US" sz="2800" dirty="0" err="1">
                <a:solidFill>
                  <a:schemeClr val="dk1"/>
                </a:solidFill>
                <a:latin typeface="Calibri" panose="020F0502020204030204" pitchFamily="34" charset="0"/>
                <a:ea typeface="Calibri"/>
                <a:cs typeface="Calibri" panose="020F0502020204030204" pitchFamily="34" charset="0"/>
                <a:sym typeface="Calibri"/>
              </a:rPr>
              <a:t>demenza</a:t>
            </a:r>
            <a:r>
              <a:rPr lang="en-US" sz="2800" dirty="0">
                <a:solidFill>
                  <a:schemeClr val="dk1"/>
                </a:solidFill>
                <a:latin typeface="Calibri" panose="020F0502020204030204" pitchFamily="34" charset="0"/>
                <a:ea typeface="Calibri"/>
                <a:cs typeface="Calibri" panose="020F0502020204030204" pitchFamily="34" charset="0"/>
                <a:sym typeface="Calibri"/>
              </a:rPr>
              <a:t> è una </a:t>
            </a:r>
            <a:r>
              <a:rPr lang="en-US" sz="2800" dirty="0" err="1">
                <a:solidFill>
                  <a:schemeClr val="dk1"/>
                </a:solidFill>
                <a:latin typeface="Calibri" panose="020F0502020204030204" pitchFamily="34" charset="0"/>
                <a:ea typeface="Calibri"/>
                <a:cs typeface="Calibri" panose="020F0502020204030204" pitchFamily="34" charset="0"/>
                <a:sym typeface="Calibri"/>
              </a:rPr>
              <a:t>sfida</a:t>
            </a:r>
            <a:r>
              <a:rPr lang="en-US" sz="2800" dirty="0">
                <a:solidFill>
                  <a:schemeClr val="dk1"/>
                </a:solidFill>
                <a:latin typeface="Calibri" panose="020F0502020204030204" pitchFamily="34" charset="0"/>
                <a:ea typeface="Calibri"/>
                <a:cs typeface="Calibri" panose="020F0502020204030204" pitchFamily="34" charset="0"/>
                <a:sym typeface="Calibri"/>
              </a:rPr>
              <a:t> per </a:t>
            </a:r>
            <a:r>
              <a:rPr lang="en-US" sz="2800" dirty="0" err="1">
                <a:solidFill>
                  <a:schemeClr val="dk1"/>
                </a:solidFill>
                <a:latin typeface="Calibri" panose="020F0502020204030204" pitchFamily="34" charset="0"/>
                <a:ea typeface="Calibri"/>
                <a:cs typeface="Calibri" panose="020F0502020204030204" pitchFamily="34" charset="0"/>
                <a:sym typeface="Calibri"/>
              </a:rPr>
              <a:t>i</a:t>
            </a:r>
            <a:r>
              <a:rPr lang="en-US" sz="2800" dirty="0">
                <a:solidFill>
                  <a:schemeClr val="dk1"/>
                </a:solidFill>
                <a:latin typeface="Calibri" panose="020F0502020204030204" pitchFamily="34" charset="0"/>
                <a:ea typeface="Calibri"/>
                <a:cs typeface="Calibri" panose="020F0502020204030204" pitchFamily="34" charset="0"/>
                <a:sym typeface="Calibri"/>
              </a:rPr>
              <a:t> </a:t>
            </a:r>
            <a:r>
              <a:rPr lang="en-US" sz="2800" dirty="0" err="1">
                <a:solidFill>
                  <a:schemeClr val="dk1"/>
                </a:solidFill>
                <a:latin typeface="Calibri" panose="020F0502020204030204" pitchFamily="34" charset="0"/>
                <a:ea typeface="Calibri"/>
                <a:cs typeface="Calibri" panose="020F0502020204030204" pitchFamily="34" charset="0"/>
                <a:sym typeface="Calibri"/>
              </a:rPr>
              <a:t>pazienti</a:t>
            </a:r>
            <a:r>
              <a:rPr lang="en-US" sz="2800" dirty="0">
                <a:solidFill>
                  <a:schemeClr val="dk1"/>
                </a:solidFill>
                <a:latin typeface="Calibri" panose="020F0502020204030204" pitchFamily="34" charset="0"/>
                <a:ea typeface="Calibri"/>
                <a:cs typeface="Calibri" panose="020F0502020204030204" pitchFamily="34" charset="0"/>
                <a:sym typeface="Calibri"/>
              </a:rPr>
              <a:t> ed </a:t>
            </a:r>
            <a:r>
              <a:rPr lang="en-US" sz="2800" dirty="0" err="1">
                <a:solidFill>
                  <a:schemeClr val="dk1"/>
                </a:solidFill>
                <a:latin typeface="Calibri" panose="020F0502020204030204" pitchFamily="34" charset="0"/>
                <a:ea typeface="Calibri"/>
                <a:cs typeface="Calibri" panose="020F0502020204030204" pitchFamily="34" charset="0"/>
                <a:sym typeface="Calibri"/>
              </a:rPr>
              <a:t>i</a:t>
            </a:r>
            <a:r>
              <a:rPr lang="en-US" sz="2800" dirty="0">
                <a:solidFill>
                  <a:schemeClr val="dk1"/>
                </a:solidFill>
                <a:latin typeface="Calibri" panose="020F0502020204030204" pitchFamily="34" charset="0"/>
                <a:ea typeface="Calibri"/>
                <a:cs typeface="Calibri" panose="020F0502020204030204" pitchFamily="34" charset="0"/>
                <a:sym typeface="Calibri"/>
              </a:rPr>
              <a:t> caregiver</a:t>
            </a:r>
            <a:endParaRPr sz="2800" dirty="0">
              <a:latin typeface="Calibri" panose="020F0502020204030204" pitchFamily="34" charset="0"/>
              <a:cs typeface="Calibri" panose="020F0502020204030204" pitchFamily="34" charset="0"/>
            </a:endParaRPr>
          </a:p>
          <a:p>
            <a:pPr marL="285750" marR="0" lvl="0" indent="-133350" algn="l" rtl="0">
              <a:spcBef>
                <a:spcPts val="0"/>
              </a:spcBef>
              <a:spcAft>
                <a:spcPts val="0"/>
              </a:spcAft>
              <a:buClr>
                <a:schemeClr val="dk1"/>
              </a:buClr>
              <a:buSzPts val="2400"/>
              <a:buFont typeface="Arial"/>
              <a:buNone/>
            </a:pPr>
            <a:endParaRPr sz="28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spcBef>
                <a:spcPts val="0"/>
              </a:spcBef>
              <a:spcAft>
                <a:spcPts val="0"/>
              </a:spcAft>
              <a:buClr>
                <a:schemeClr val="dk1"/>
              </a:buClr>
              <a:buSzPts val="2400"/>
              <a:buFont typeface="Arial"/>
              <a:buChar char="•"/>
            </a:pPr>
            <a:r>
              <a:rPr lang="en-US" sz="2800" dirty="0">
                <a:solidFill>
                  <a:schemeClr val="dk1"/>
                </a:solidFill>
                <a:latin typeface="Calibri" panose="020F0502020204030204" pitchFamily="34" charset="0"/>
                <a:ea typeface="Calibri"/>
                <a:cs typeface="Calibri" panose="020F0502020204030204" pitchFamily="34" charset="0"/>
                <a:sym typeface="Calibri"/>
              </a:rPr>
              <a:t>Le </a:t>
            </a:r>
            <a:r>
              <a:rPr lang="en-US" sz="2800" dirty="0" err="1">
                <a:solidFill>
                  <a:schemeClr val="dk1"/>
                </a:solidFill>
                <a:latin typeface="Calibri" panose="020F0502020204030204" pitchFamily="34" charset="0"/>
                <a:ea typeface="Calibri"/>
                <a:cs typeface="Calibri" panose="020F0502020204030204" pitchFamily="34" charset="0"/>
                <a:sym typeface="Calibri"/>
              </a:rPr>
              <a:t>persone</a:t>
            </a:r>
            <a:r>
              <a:rPr lang="en-US" sz="2800" dirty="0">
                <a:solidFill>
                  <a:schemeClr val="dk1"/>
                </a:solidFill>
                <a:latin typeface="Calibri" panose="020F0502020204030204" pitchFamily="34" charset="0"/>
                <a:ea typeface="Calibri"/>
                <a:cs typeface="Calibri" panose="020F0502020204030204" pitchFamily="34" charset="0"/>
                <a:sym typeface="Calibri"/>
              </a:rPr>
              <a:t> con </a:t>
            </a:r>
            <a:r>
              <a:rPr lang="en-US" sz="2800" dirty="0" err="1">
                <a:solidFill>
                  <a:schemeClr val="dk1"/>
                </a:solidFill>
                <a:latin typeface="Calibri" panose="020F0502020204030204" pitchFamily="34" charset="0"/>
                <a:ea typeface="Calibri"/>
                <a:cs typeface="Calibri" panose="020F0502020204030204" pitchFamily="34" charset="0"/>
                <a:sym typeface="Calibri"/>
              </a:rPr>
              <a:t>demenza</a:t>
            </a:r>
            <a:r>
              <a:rPr lang="en-US" sz="2800" dirty="0">
                <a:solidFill>
                  <a:schemeClr val="dk1"/>
                </a:solidFill>
                <a:latin typeface="Calibri" panose="020F0502020204030204" pitchFamily="34" charset="0"/>
                <a:ea typeface="Calibri"/>
                <a:cs typeface="Calibri" panose="020F0502020204030204" pitchFamily="34" charset="0"/>
                <a:sym typeface="Calibri"/>
              </a:rPr>
              <a:t> </a:t>
            </a:r>
            <a:r>
              <a:rPr lang="en-US" sz="2800" dirty="0" err="1">
                <a:solidFill>
                  <a:schemeClr val="dk1"/>
                </a:solidFill>
                <a:latin typeface="Calibri" panose="020F0502020204030204" pitchFamily="34" charset="0"/>
                <a:ea typeface="Calibri"/>
                <a:cs typeface="Calibri" panose="020F0502020204030204" pitchFamily="34" charset="0"/>
                <a:sym typeface="Calibri"/>
              </a:rPr>
              <a:t>descrivono</a:t>
            </a:r>
            <a:r>
              <a:rPr lang="en-US" sz="2800" dirty="0">
                <a:solidFill>
                  <a:schemeClr val="dk1"/>
                </a:solidFill>
                <a:latin typeface="Calibri" panose="020F0502020204030204" pitchFamily="34" charset="0"/>
                <a:ea typeface="Calibri"/>
                <a:cs typeface="Calibri" panose="020F0502020204030204" pitchFamily="34" charset="0"/>
                <a:sym typeface="Calibri"/>
              </a:rPr>
              <a:t> la </a:t>
            </a:r>
            <a:r>
              <a:rPr lang="en-US" sz="2800" dirty="0" err="1">
                <a:solidFill>
                  <a:schemeClr val="dk1"/>
                </a:solidFill>
                <a:latin typeface="Calibri" panose="020F0502020204030204" pitchFamily="34" charset="0"/>
                <a:ea typeface="Calibri"/>
                <a:cs typeface="Calibri" panose="020F0502020204030204" pitchFamily="34" charset="0"/>
                <a:sym typeface="Calibri"/>
              </a:rPr>
              <a:t>loro</a:t>
            </a:r>
            <a:r>
              <a:rPr lang="en-US" sz="2800" dirty="0">
                <a:solidFill>
                  <a:schemeClr val="dk1"/>
                </a:solidFill>
                <a:latin typeface="Calibri" panose="020F0502020204030204" pitchFamily="34" charset="0"/>
                <a:ea typeface="Calibri"/>
                <a:cs typeface="Calibri" panose="020F0502020204030204" pitchFamily="34" charset="0"/>
                <a:sym typeface="Calibri"/>
              </a:rPr>
              <a:t> </a:t>
            </a:r>
            <a:r>
              <a:rPr lang="en-US" sz="2800" dirty="0" err="1">
                <a:solidFill>
                  <a:schemeClr val="dk1"/>
                </a:solidFill>
                <a:latin typeface="Calibri" panose="020F0502020204030204" pitchFamily="34" charset="0"/>
                <a:ea typeface="Calibri"/>
                <a:cs typeface="Calibri" panose="020F0502020204030204" pitchFamily="34" charset="0"/>
                <a:sym typeface="Calibri"/>
              </a:rPr>
              <a:t>esperienza</a:t>
            </a:r>
            <a:r>
              <a:rPr lang="en-US" sz="2800" dirty="0">
                <a:solidFill>
                  <a:schemeClr val="dk1"/>
                </a:solidFill>
                <a:latin typeface="Calibri" panose="020F0502020204030204" pitchFamily="34" charset="0"/>
                <a:ea typeface="Calibri"/>
                <a:cs typeface="Calibri" panose="020F0502020204030204" pitchFamily="34" charset="0"/>
                <a:sym typeface="Calibri"/>
              </a:rPr>
              <a:t> di vivere con la </a:t>
            </a:r>
            <a:r>
              <a:rPr lang="en-US" sz="2800" dirty="0" err="1">
                <a:solidFill>
                  <a:schemeClr val="dk1"/>
                </a:solidFill>
                <a:latin typeface="Calibri" panose="020F0502020204030204" pitchFamily="34" charset="0"/>
                <a:ea typeface="Calibri"/>
                <a:cs typeface="Calibri" panose="020F0502020204030204" pitchFamily="34" charset="0"/>
                <a:sym typeface="Calibri"/>
              </a:rPr>
              <a:t>demenza</a:t>
            </a:r>
            <a:r>
              <a:rPr lang="en-US" sz="2800" dirty="0">
                <a:solidFill>
                  <a:schemeClr val="dk1"/>
                </a:solidFill>
                <a:latin typeface="Calibri" panose="020F0502020204030204" pitchFamily="34" charset="0"/>
                <a:ea typeface="Calibri"/>
                <a:cs typeface="Calibri" panose="020F0502020204030204" pitchFamily="34" charset="0"/>
                <a:sym typeface="Calibri"/>
              </a:rPr>
              <a:t> come una </a:t>
            </a:r>
            <a:r>
              <a:rPr lang="en-US" sz="2800" dirty="0" err="1">
                <a:solidFill>
                  <a:schemeClr val="dk1"/>
                </a:solidFill>
                <a:latin typeface="Calibri" panose="020F0502020204030204" pitchFamily="34" charset="0"/>
                <a:ea typeface="Calibri"/>
                <a:cs typeface="Calibri" panose="020F0502020204030204" pitchFamily="34" charset="0"/>
                <a:sym typeface="Calibri"/>
              </a:rPr>
              <a:t>serie</a:t>
            </a:r>
            <a:r>
              <a:rPr lang="en-US" sz="2800" dirty="0">
                <a:solidFill>
                  <a:schemeClr val="dk1"/>
                </a:solidFill>
                <a:latin typeface="Calibri" panose="020F0502020204030204" pitchFamily="34" charset="0"/>
                <a:ea typeface="Calibri"/>
                <a:cs typeface="Calibri" panose="020F0502020204030204" pitchFamily="34" charset="0"/>
                <a:sym typeface="Calibri"/>
              </a:rPr>
              <a:t> di </a:t>
            </a:r>
            <a:r>
              <a:rPr lang="en-US" sz="2800" dirty="0" err="1">
                <a:solidFill>
                  <a:schemeClr val="dk1"/>
                </a:solidFill>
                <a:latin typeface="Calibri" panose="020F0502020204030204" pitchFamily="34" charset="0"/>
                <a:ea typeface="Calibri"/>
                <a:cs typeface="Calibri" panose="020F0502020204030204" pitchFamily="34" charset="0"/>
                <a:sym typeface="Calibri"/>
              </a:rPr>
              <a:t>perdite</a:t>
            </a:r>
            <a:r>
              <a:rPr lang="en-US" sz="2800" dirty="0">
                <a:solidFill>
                  <a:schemeClr val="dk1"/>
                </a:solidFill>
                <a:latin typeface="Calibri" panose="020F0502020204030204" pitchFamily="34" charset="0"/>
                <a:ea typeface="Calibri"/>
                <a:cs typeface="Calibri" panose="020F0502020204030204" pitchFamily="34" charset="0"/>
                <a:sym typeface="Calibri"/>
              </a:rPr>
              <a:t> e </a:t>
            </a:r>
            <a:r>
              <a:rPr lang="en-US" sz="2800" dirty="0" err="1">
                <a:solidFill>
                  <a:schemeClr val="dk1"/>
                </a:solidFill>
                <a:latin typeface="Calibri" panose="020F0502020204030204" pitchFamily="34" charset="0"/>
                <a:ea typeface="Calibri"/>
                <a:cs typeface="Calibri" panose="020F0502020204030204" pitchFamily="34" charset="0"/>
                <a:sym typeface="Calibri"/>
              </a:rPr>
              <a:t>adattamenti</a:t>
            </a:r>
            <a:r>
              <a:rPr lang="en-US" sz="2800" dirty="0">
                <a:solidFill>
                  <a:schemeClr val="dk1"/>
                </a:solidFill>
                <a:latin typeface="Calibri" panose="020F0502020204030204" pitchFamily="34" charset="0"/>
                <a:ea typeface="Calibri"/>
                <a:cs typeface="Calibri" panose="020F0502020204030204" pitchFamily="34" charset="0"/>
                <a:sym typeface="Calibri"/>
              </a:rPr>
              <a:t>.</a:t>
            </a:r>
            <a:endParaRPr lang="it-IT" sz="2800" dirty="0">
              <a:latin typeface="Calibri" panose="020F0502020204030204" pitchFamily="34" charset="0"/>
              <a:cs typeface="Calibri" panose="020F0502020204030204" pitchFamily="34" charset="0"/>
            </a:endParaRPr>
          </a:p>
          <a:p>
            <a:pPr marL="285750" marR="0" lvl="0" indent="-133350" algn="l" rtl="0">
              <a:spcBef>
                <a:spcPts val="0"/>
              </a:spcBef>
              <a:spcAft>
                <a:spcPts val="0"/>
              </a:spcAft>
              <a:buClr>
                <a:schemeClr val="dk1"/>
              </a:buClr>
              <a:buSzPts val="2400"/>
              <a:buFont typeface="Arial"/>
              <a:buNone/>
            </a:pPr>
            <a:endParaRPr lang="it-IT" sz="28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spcBef>
                <a:spcPts val="0"/>
              </a:spcBef>
              <a:spcAft>
                <a:spcPts val="0"/>
              </a:spcAft>
              <a:buClr>
                <a:schemeClr val="dk1"/>
              </a:buClr>
              <a:buSzPts val="2400"/>
              <a:buFont typeface="Arial"/>
              <a:buChar char="•"/>
            </a:pPr>
            <a:r>
              <a:rPr lang="en-US" sz="2800" dirty="0">
                <a:solidFill>
                  <a:schemeClr val="dk1"/>
                </a:solidFill>
                <a:latin typeface="Calibri" panose="020F0502020204030204" pitchFamily="34" charset="0"/>
                <a:ea typeface="Calibri"/>
                <a:cs typeface="Calibri" panose="020F0502020204030204" pitchFamily="34" charset="0"/>
                <a:sym typeface="Calibri"/>
              </a:rPr>
              <a:t>Una persona con </a:t>
            </a:r>
            <a:r>
              <a:rPr lang="en-US" sz="2800" dirty="0" err="1">
                <a:solidFill>
                  <a:schemeClr val="dk1"/>
                </a:solidFill>
                <a:latin typeface="Calibri" panose="020F0502020204030204" pitchFamily="34" charset="0"/>
                <a:ea typeface="Calibri"/>
                <a:cs typeface="Calibri" panose="020F0502020204030204" pitchFamily="34" charset="0"/>
                <a:sym typeface="Calibri"/>
              </a:rPr>
              <a:t>demenza</a:t>
            </a:r>
            <a:r>
              <a:rPr lang="en-US" sz="2800" dirty="0">
                <a:solidFill>
                  <a:schemeClr val="dk1"/>
                </a:solidFill>
                <a:latin typeface="Calibri" panose="020F0502020204030204" pitchFamily="34" charset="0"/>
                <a:ea typeface="Calibri"/>
                <a:cs typeface="Calibri" panose="020F0502020204030204" pitchFamily="34" charset="0"/>
                <a:sym typeface="Calibri"/>
              </a:rPr>
              <a:t> è </a:t>
            </a:r>
            <a:r>
              <a:rPr lang="en-US" sz="2800" dirty="0" err="1">
                <a:solidFill>
                  <a:schemeClr val="dk1"/>
                </a:solidFill>
                <a:latin typeface="Calibri" panose="020F0502020204030204" pitchFamily="34" charset="0"/>
                <a:ea typeface="Calibri"/>
                <a:cs typeface="Calibri" panose="020F0502020204030204" pitchFamily="34" charset="0"/>
                <a:sym typeface="Calibri"/>
              </a:rPr>
              <a:t>più</a:t>
            </a:r>
            <a:r>
              <a:rPr lang="en-US" sz="2800" dirty="0">
                <a:solidFill>
                  <a:schemeClr val="dk1"/>
                </a:solidFill>
                <a:latin typeface="Calibri" panose="020F0502020204030204" pitchFamily="34" charset="0"/>
                <a:ea typeface="Calibri"/>
                <a:cs typeface="Calibri" panose="020F0502020204030204" pitchFamily="34" charset="0"/>
                <a:sym typeface="Calibri"/>
              </a:rPr>
              <a:t> </a:t>
            </a:r>
            <a:r>
              <a:rPr lang="en-US" sz="2800" dirty="0" err="1">
                <a:solidFill>
                  <a:schemeClr val="dk1"/>
                </a:solidFill>
                <a:latin typeface="Calibri" panose="020F0502020204030204" pitchFamily="34" charset="0"/>
                <a:ea typeface="Calibri"/>
                <a:cs typeface="Calibri" panose="020F0502020204030204" pitchFamily="34" charset="0"/>
                <a:sym typeface="Calibri"/>
              </a:rPr>
              <a:t>dei</a:t>
            </a:r>
            <a:r>
              <a:rPr lang="en-US" sz="2800" dirty="0">
                <a:solidFill>
                  <a:schemeClr val="dk1"/>
                </a:solidFill>
                <a:latin typeface="Calibri" panose="020F0502020204030204" pitchFamily="34" charset="0"/>
                <a:ea typeface="Calibri"/>
                <a:cs typeface="Calibri" panose="020F0502020204030204" pitchFamily="34" charset="0"/>
                <a:sym typeface="Calibri"/>
              </a:rPr>
              <a:t> </a:t>
            </a:r>
            <a:r>
              <a:rPr lang="en-US" sz="2800" dirty="0" err="1">
                <a:solidFill>
                  <a:schemeClr val="dk1"/>
                </a:solidFill>
                <a:latin typeface="Calibri" panose="020F0502020204030204" pitchFamily="34" charset="0"/>
                <a:ea typeface="Calibri"/>
                <a:cs typeface="Calibri" panose="020F0502020204030204" pitchFamily="34" charset="0"/>
                <a:sym typeface="Calibri"/>
              </a:rPr>
              <a:t>sintomi</a:t>
            </a:r>
            <a:r>
              <a:rPr lang="en-US" sz="2800" dirty="0">
                <a:solidFill>
                  <a:schemeClr val="dk1"/>
                </a:solidFill>
                <a:latin typeface="Calibri" panose="020F0502020204030204" pitchFamily="34" charset="0"/>
                <a:ea typeface="Calibri"/>
                <a:cs typeface="Calibri" panose="020F0502020204030204" pitchFamily="34" charset="0"/>
                <a:sym typeface="Calibri"/>
              </a:rPr>
              <a:t> </a:t>
            </a:r>
            <a:r>
              <a:rPr lang="en-US" sz="2800" dirty="0" err="1">
                <a:solidFill>
                  <a:schemeClr val="dk1"/>
                </a:solidFill>
                <a:latin typeface="Calibri" panose="020F0502020204030204" pitchFamily="34" charset="0"/>
                <a:ea typeface="Calibri"/>
                <a:cs typeface="Calibri" panose="020F0502020204030204" pitchFamily="34" charset="0"/>
                <a:sym typeface="Calibri"/>
              </a:rPr>
              <a:t>della</a:t>
            </a:r>
            <a:r>
              <a:rPr lang="en-US" sz="2800" dirty="0">
                <a:solidFill>
                  <a:schemeClr val="dk1"/>
                </a:solidFill>
                <a:latin typeface="Calibri" panose="020F0502020204030204" pitchFamily="34" charset="0"/>
                <a:ea typeface="Calibri"/>
                <a:cs typeface="Calibri" panose="020F0502020204030204" pitchFamily="34" charset="0"/>
                <a:sym typeface="Calibri"/>
              </a:rPr>
              <a:t> </a:t>
            </a:r>
            <a:r>
              <a:rPr lang="en-US" sz="2800" dirty="0" err="1">
                <a:solidFill>
                  <a:schemeClr val="dk1"/>
                </a:solidFill>
                <a:latin typeface="Calibri" panose="020F0502020204030204" pitchFamily="34" charset="0"/>
                <a:ea typeface="Calibri"/>
                <a:cs typeface="Calibri" panose="020F0502020204030204" pitchFamily="34" charset="0"/>
                <a:sym typeface="Calibri"/>
              </a:rPr>
              <a:t>sua</a:t>
            </a:r>
            <a:r>
              <a:rPr lang="en-US" sz="2800" dirty="0">
                <a:solidFill>
                  <a:schemeClr val="dk1"/>
                </a:solidFill>
                <a:latin typeface="Calibri" panose="020F0502020204030204" pitchFamily="34" charset="0"/>
                <a:ea typeface="Calibri"/>
                <a:cs typeface="Calibri" panose="020F0502020204030204" pitchFamily="34" charset="0"/>
                <a:sym typeface="Calibri"/>
              </a:rPr>
              <a:t> </a:t>
            </a:r>
            <a:r>
              <a:rPr lang="en-US" sz="2800" dirty="0" err="1">
                <a:solidFill>
                  <a:schemeClr val="dk1"/>
                </a:solidFill>
                <a:latin typeface="Calibri" panose="020F0502020204030204" pitchFamily="34" charset="0"/>
                <a:ea typeface="Calibri"/>
                <a:cs typeface="Calibri" panose="020F0502020204030204" pitchFamily="34" charset="0"/>
                <a:sym typeface="Calibri"/>
              </a:rPr>
              <a:t>malattia</a:t>
            </a:r>
            <a:endParaRPr lang="en-US" sz="2800" dirty="0">
              <a:latin typeface="Calibri" panose="020F0502020204030204" pitchFamily="34" charset="0"/>
              <a:cs typeface="Calibri" panose="020F0502020204030204" pitchFamily="34" charset="0"/>
            </a:endParaRPr>
          </a:p>
        </p:txBody>
      </p:sp>
      <p:sp>
        <p:nvSpPr>
          <p:cNvPr id="4" name="Google Shape;94;p2"/>
          <p:cNvSpPr txBox="1"/>
          <p:nvPr/>
        </p:nvSpPr>
        <p:spPr>
          <a:xfrm>
            <a:off x="0" y="2551857"/>
            <a:ext cx="3474720" cy="1754286"/>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outerShdw blurRad="38100" dist="38100" dir="2700000" algn="tl">
                    <a:srgbClr val="000000">
                      <a:alpha val="43137"/>
                    </a:srgbClr>
                  </a:outerShdw>
                </a:effectLst>
                <a:uLnTx/>
                <a:uFillTx/>
                <a:latin typeface="Calibri" panose="020F0502020204030204" pitchFamily="34" charset="0"/>
                <a:ea typeface="Calibri"/>
                <a:cs typeface="Calibri" panose="020F0502020204030204" pitchFamily="34" charset="0"/>
                <a:sym typeface="Calibri"/>
              </a:rPr>
              <a:t>COMPRENDERE UNA PERSONA CON DEMENZA</a:t>
            </a:r>
            <a:endParaRPr kumimoji="0" sz="3600" b="1" i="0" u="none" strike="noStrike" kern="0" cap="none" spc="0" normalizeH="0" baseline="0" noProof="0" dirty="0">
              <a:ln>
                <a:noFill/>
              </a:ln>
              <a:solidFill>
                <a:srgbClr val="000000"/>
              </a:solidFill>
              <a:effectLst>
                <a:outerShdw blurRad="38100" dist="38100" dir="2700000" algn="tl">
                  <a:srgbClr val="000000">
                    <a:alpha val="43137"/>
                  </a:srgbClr>
                </a:outerShdw>
              </a:effectLst>
              <a:uLnTx/>
              <a:uFillTx/>
              <a:latin typeface="Calibri" panose="020F0502020204030204" pitchFamily="34" charset="0"/>
              <a:ea typeface="Calibri"/>
              <a:cs typeface="Calibri" panose="020F0502020204030204" pitchFamily="34" charset="0"/>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0"/>
        <p:cNvGrpSpPr/>
        <p:nvPr/>
      </p:nvGrpSpPr>
      <p:grpSpPr>
        <a:xfrm>
          <a:off x="0" y="0"/>
          <a:ext cx="0" cy="0"/>
          <a:chOff x="0" y="0"/>
          <a:chExt cx="0" cy="0"/>
        </a:xfrm>
      </p:grpSpPr>
      <p:sp>
        <p:nvSpPr>
          <p:cNvPr id="101" name="Google Shape;101;p3"/>
          <p:cNvSpPr txBox="1"/>
          <p:nvPr/>
        </p:nvSpPr>
        <p:spPr>
          <a:xfrm>
            <a:off x="603115" y="260648"/>
            <a:ext cx="8095575" cy="954067"/>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2800" b="1" dirty="0">
                <a:solidFill>
                  <a:schemeClr val="dk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rPr>
              <a:t>RISPONDERE ALLE PERDITE DELLE PERSONE ANZIANE FRAGILI  E DELLE PERSONE AFFETTE DA DEMENZA</a:t>
            </a:r>
            <a:endParaRPr sz="2800" b="1" dirty="0">
              <a:solidFill>
                <a:schemeClr val="dk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endParaRPr>
          </a:p>
        </p:txBody>
      </p:sp>
      <p:sp>
        <p:nvSpPr>
          <p:cNvPr id="102" name="Google Shape;102;p3"/>
          <p:cNvSpPr txBox="1"/>
          <p:nvPr/>
        </p:nvSpPr>
        <p:spPr>
          <a:xfrm>
            <a:off x="402430" y="1727492"/>
            <a:ext cx="8496944" cy="4524275"/>
          </a:xfrm>
          <a:prstGeom prst="rect">
            <a:avLst/>
          </a:prstGeom>
          <a:noFill/>
          <a:ln>
            <a:noFill/>
          </a:ln>
        </p:spPr>
        <p:txBody>
          <a:bodyPr spcFirstLastPara="1" wrap="square" lIns="91425" tIns="45700" rIns="91425" bIns="45700" anchor="t" anchorCtr="0">
            <a:spAutoFit/>
          </a:bodyPr>
          <a:lstStyle/>
          <a:p>
            <a:pPr marL="285750" marR="0" lvl="0" indent="-285750" algn="l" rtl="0">
              <a:lnSpc>
                <a:spcPct val="150000"/>
              </a:lnSpc>
              <a:spcBef>
                <a:spcPts val="0"/>
              </a:spcBef>
              <a:spcAft>
                <a:spcPts val="0"/>
              </a:spcAft>
              <a:buClr>
                <a:schemeClr val="dk1"/>
              </a:buClr>
              <a:buSzPts val="2300"/>
              <a:buFont typeface="Arial"/>
              <a:buChar char="•"/>
            </a:pPr>
            <a:r>
              <a:rPr lang="it-IT" sz="2400" dirty="0">
                <a:solidFill>
                  <a:schemeClr val="dk1"/>
                </a:solidFill>
                <a:latin typeface="Calibri" panose="020F0502020204030204" pitchFamily="34" charset="0"/>
                <a:ea typeface="Calibri"/>
                <a:cs typeface="Calibri" panose="020F0502020204030204" pitchFamily="34" charset="0"/>
                <a:sym typeface="Calibri"/>
              </a:rPr>
              <a:t>Perdite cognitive e fisiche</a:t>
            </a:r>
            <a:endParaRPr sz="24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lnSpc>
                <a:spcPct val="150000"/>
              </a:lnSpc>
              <a:spcBef>
                <a:spcPts val="0"/>
              </a:spcBef>
              <a:spcAft>
                <a:spcPts val="0"/>
              </a:spcAft>
              <a:buClr>
                <a:schemeClr val="dk1"/>
              </a:buClr>
              <a:buSzPts val="2300"/>
              <a:buFont typeface="Arial"/>
              <a:buChar char="•"/>
            </a:pPr>
            <a:r>
              <a:rPr lang="it-IT" sz="2400" dirty="0">
                <a:solidFill>
                  <a:schemeClr val="dk1"/>
                </a:solidFill>
                <a:latin typeface="Calibri" panose="020F0502020204030204" pitchFamily="34" charset="0"/>
                <a:ea typeface="Calibri"/>
                <a:cs typeface="Calibri" panose="020F0502020204030204" pitchFamily="34" charset="0"/>
                <a:sym typeface="Calibri"/>
              </a:rPr>
              <a:t>Cambiamenti comportamentali e del tono dell’umore</a:t>
            </a:r>
            <a:endParaRPr sz="24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lnSpc>
                <a:spcPct val="150000"/>
              </a:lnSpc>
              <a:spcBef>
                <a:spcPts val="0"/>
              </a:spcBef>
              <a:spcAft>
                <a:spcPts val="0"/>
              </a:spcAft>
              <a:buClr>
                <a:schemeClr val="dk1"/>
              </a:buClr>
              <a:buSzPts val="2300"/>
              <a:buFont typeface="Arial"/>
              <a:buChar char="•"/>
            </a:pPr>
            <a:r>
              <a:rPr lang="it-IT" sz="2400" dirty="0">
                <a:solidFill>
                  <a:schemeClr val="dk1"/>
                </a:solidFill>
                <a:latin typeface="Calibri" panose="020F0502020204030204" pitchFamily="34" charset="0"/>
                <a:ea typeface="Calibri"/>
                <a:cs typeface="Calibri" panose="020F0502020204030204" pitchFamily="34" charset="0"/>
                <a:sym typeface="Calibri"/>
              </a:rPr>
              <a:t>Autostima</a:t>
            </a:r>
            <a:endParaRPr sz="24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lnSpc>
                <a:spcPct val="150000"/>
              </a:lnSpc>
              <a:spcBef>
                <a:spcPts val="0"/>
              </a:spcBef>
              <a:spcAft>
                <a:spcPts val="0"/>
              </a:spcAft>
              <a:buClr>
                <a:schemeClr val="dk1"/>
              </a:buClr>
              <a:buSzPts val="2300"/>
              <a:buFont typeface="Arial"/>
              <a:buChar char="•"/>
            </a:pPr>
            <a:r>
              <a:rPr lang="it-IT" sz="2400" dirty="0">
                <a:solidFill>
                  <a:schemeClr val="dk1"/>
                </a:solidFill>
                <a:latin typeface="Calibri" panose="020F0502020204030204" pitchFamily="34" charset="0"/>
                <a:ea typeface="Calibri"/>
                <a:cs typeface="Calibri" panose="020F0502020204030204" pitchFamily="34" charset="0"/>
                <a:sym typeface="Calibri"/>
              </a:rPr>
              <a:t>Fiducia</a:t>
            </a:r>
            <a:endParaRPr sz="24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lnSpc>
                <a:spcPct val="150000"/>
              </a:lnSpc>
              <a:spcBef>
                <a:spcPts val="0"/>
              </a:spcBef>
              <a:spcAft>
                <a:spcPts val="0"/>
              </a:spcAft>
              <a:buClr>
                <a:schemeClr val="dk1"/>
              </a:buClr>
              <a:buSzPts val="2300"/>
              <a:buFont typeface="Arial"/>
              <a:buChar char="•"/>
            </a:pPr>
            <a:r>
              <a:rPr lang="it-IT" sz="2400" dirty="0">
                <a:solidFill>
                  <a:schemeClr val="dk1"/>
                </a:solidFill>
                <a:latin typeface="Calibri" panose="020F0502020204030204" pitchFamily="34" charset="0"/>
                <a:ea typeface="Calibri"/>
                <a:cs typeface="Calibri" panose="020F0502020204030204" pitchFamily="34" charset="0"/>
                <a:sym typeface="Calibri"/>
              </a:rPr>
              <a:t>Indipendenza ed autonomia</a:t>
            </a:r>
            <a:endParaRPr sz="24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lnSpc>
                <a:spcPct val="150000"/>
              </a:lnSpc>
              <a:spcBef>
                <a:spcPts val="0"/>
              </a:spcBef>
              <a:spcAft>
                <a:spcPts val="0"/>
              </a:spcAft>
              <a:buClr>
                <a:schemeClr val="dk1"/>
              </a:buClr>
              <a:buSzPts val="2300"/>
              <a:buFont typeface="Arial"/>
              <a:buChar char="•"/>
            </a:pPr>
            <a:r>
              <a:rPr lang="it-IT" sz="2400" dirty="0">
                <a:solidFill>
                  <a:schemeClr val="dk1"/>
                </a:solidFill>
                <a:latin typeface="Calibri" panose="020F0502020204030204" pitchFamily="34" charset="0"/>
                <a:ea typeface="Calibri"/>
                <a:cs typeface="Calibri" panose="020F0502020204030204" pitchFamily="34" charset="0"/>
                <a:sym typeface="Calibri"/>
              </a:rPr>
              <a:t>Ruoli sociali e relazioni</a:t>
            </a:r>
            <a:endParaRPr sz="24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lnSpc>
                <a:spcPct val="150000"/>
              </a:lnSpc>
              <a:spcBef>
                <a:spcPts val="0"/>
              </a:spcBef>
              <a:spcAft>
                <a:spcPts val="0"/>
              </a:spcAft>
              <a:buClr>
                <a:schemeClr val="dk1"/>
              </a:buClr>
              <a:buSzPts val="2300"/>
              <a:buFont typeface="Arial"/>
              <a:buChar char="•"/>
            </a:pPr>
            <a:r>
              <a:rPr lang="en-US" sz="2400" dirty="0" err="1">
                <a:solidFill>
                  <a:schemeClr val="dk1"/>
                </a:solidFill>
                <a:latin typeface="Calibri" panose="020F0502020204030204" pitchFamily="34" charset="0"/>
                <a:ea typeface="Calibri"/>
                <a:cs typeface="Calibri" panose="020F0502020204030204" pitchFamily="34" charset="0"/>
                <a:sym typeface="Calibri"/>
              </a:rPr>
              <a:t>Capacità</a:t>
            </a:r>
            <a:r>
              <a:rPr lang="en-US" sz="2400" dirty="0">
                <a:solidFill>
                  <a:schemeClr val="dk1"/>
                </a:solidFill>
                <a:latin typeface="Calibri" panose="020F0502020204030204" pitchFamily="34" charset="0"/>
                <a:ea typeface="Calibri"/>
                <a:cs typeface="Calibri" panose="020F0502020204030204" pitchFamily="34" charset="0"/>
                <a:sym typeface="Calibri"/>
              </a:rPr>
              <a:t> di </a:t>
            </a:r>
            <a:r>
              <a:rPr lang="en-US" sz="2400" dirty="0" err="1">
                <a:solidFill>
                  <a:schemeClr val="dk1"/>
                </a:solidFill>
                <a:latin typeface="Calibri" panose="020F0502020204030204" pitchFamily="34" charset="0"/>
                <a:ea typeface="Calibri"/>
                <a:cs typeface="Calibri" panose="020F0502020204030204" pitchFamily="34" charset="0"/>
                <a:sym typeface="Calibri"/>
              </a:rPr>
              <a:t>svolgere</a:t>
            </a:r>
            <a:r>
              <a:rPr lang="en-US" sz="2400" dirty="0">
                <a:solidFill>
                  <a:schemeClr val="dk1"/>
                </a:solidFill>
                <a:latin typeface="Calibri" panose="020F0502020204030204" pitchFamily="34" charset="0"/>
                <a:ea typeface="Calibri"/>
                <a:cs typeface="Calibri" panose="020F0502020204030204" pitchFamily="34" charset="0"/>
                <a:sym typeface="Calibri"/>
              </a:rPr>
              <a:t> le </a:t>
            </a:r>
            <a:r>
              <a:rPr lang="en-US" sz="2400" dirty="0" err="1">
                <a:solidFill>
                  <a:schemeClr val="dk1"/>
                </a:solidFill>
                <a:latin typeface="Calibri" panose="020F0502020204030204" pitchFamily="34" charset="0"/>
                <a:ea typeface="Calibri"/>
                <a:cs typeface="Calibri" panose="020F0502020204030204" pitchFamily="34" charset="0"/>
                <a:sym typeface="Calibri"/>
              </a:rPr>
              <a:t>attività</a:t>
            </a:r>
            <a:r>
              <a:rPr lang="en-US" sz="2400" dirty="0">
                <a:solidFill>
                  <a:schemeClr val="dk1"/>
                </a:solidFill>
                <a:latin typeface="Calibri" panose="020F0502020204030204" pitchFamily="34" charset="0"/>
                <a:ea typeface="Calibri"/>
                <a:cs typeface="Calibri" panose="020F0502020204030204" pitchFamily="34" charset="0"/>
                <a:sym typeface="Calibri"/>
              </a:rPr>
              <a:t> </a:t>
            </a:r>
            <a:r>
              <a:rPr lang="en-US" sz="2400" dirty="0" err="1">
                <a:solidFill>
                  <a:schemeClr val="dk1"/>
                </a:solidFill>
                <a:latin typeface="Calibri" panose="020F0502020204030204" pitchFamily="34" charset="0"/>
                <a:ea typeface="Calibri"/>
                <a:cs typeface="Calibri" panose="020F0502020204030204" pitchFamily="34" charset="0"/>
                <a:sym typeface="Calibri"/>
              </a:rPr>
              <a:t>preferite</a:t>
            </a:r>
            <a:r>
              <a:rPr lang="en-US" sz="2400" dirty="0">
                <a:solidFill>
                  <a:schemeClr val="dk1"/>
                </a:solidFill>
                <a:latin typeface="Calibri" panose="020F0502020204030204" pitchFamily="34" charset="0"/>
                <a:ea typeface="Calibri"/>
                <a:cs typeface="Calibri" panose="020F0502020204030204" pitchFamily="34" charset="0"/>
                <a:sym typeface="Calibri"/>
              </a:rPr>
              <a:t> o </a:t>
            </a:r>
            <a:r>
              <a:rPr lang="en-US" sz="2400" dirty="0" err="1">
                <a:solidFill>
                  <a:schemeClr val="dk1"/>
                </a:solidFill>
                <a:latin typeface="Calibri" panose="020F0502020204030204" pitchFamily="34" charset="0"/>
                <a:ea typeface="Calibri"/>
                <a:cs typeface="Calibri" panose="020F0502020204030204" pitchFamily="34" charset="0"/>
                <a:sym typeface="Calibri"/>
              </a:rPr>
              <a:t>gli</a:t>
            </a:r>
            <a:r>
              <a:rPr lang="en-US" sz="2400" dirty="0">
                <a:solidFill>
                  <a:schemeClr val="dk1"/>
                </a:solidFill>
                <a:latin typeface="Calibri" panose="020F0502020204030204" pitchFamily="34" charset="0"/>
                <a:ea typeface="Calibri"/>
                <a:cs typeface="Calibri" panose="020F0502020204030204" pitchFamily="34" charset="0"/>
                <a:sym typeface="Calibri"/>
              </a:rPr>
              <a:t> hobbies </a:t>
            </a:r>
            <a:endParaRPr sz="24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lnSpc>
                <a:spcPct val="150000"/>
              </a:lnSpc>
              <a:spcBef>
                <a:spcPts val="0"/>
              </a:spcBef>
              <a:spcAft>
                <a:spcPts val="0"/>
              </a:spcAft>
              <a:buClr>
                <a:schemeClr val="dk1"/>
              </a:buClr>
              <a:buSzPts val="2300"/>
              <a:buFont typeface="Arial"/>
              <a:buChar char="•"/>
            </a:pPr>
            <a:r>
              <a:rPr lang="en-US" sz="2400" dirty="0" err="1">
                <a:solidFill>
                  <a:schemeClr val="dk1"/>
                </a:solidFill>
                <a:latin typeface="Calibri" panose="020F0502020204030204" pitchFamily="34" charset="0"/>
                <a:ea typeface="Calibri"/>
                <a:cs typeface="Calibri" panose="020F0502020204030204" pitchFamily="34" charset="0"/>
                <a:sym typeface="Calibri"/>
              </a:rPr>
              <a:t>Competenze</a:t>
            </a:r>
            <a:r>
              <a:rPr lang="en-US" sz="2400" dirty="0">
                <a:solidFill>
                  <a:schemeClr val="dk1"/>
                </a:solidFill>
                <a:latin typeface="Calibri" panose="020F0502020204030204" pitchFamily="34" charset="0"/>
                <a:ea typeface="Calibri"/>
                <a:cs typeface="Calibri" panose="020F0502020204030204" pitchFamily="34" charset="0"/>
                <a:sym typeface="Calibri"/>
              </a:rPr>
              <a:t> </a:t>
            </a:r>
            <a:r>
              <a:rPr lang="en-US" sz="2400" dirty="0" err="1">
                <a:solidFill>
                  <a:schemeClr val="dk1"/>
                </a:solidFill>
                <a:latin typeface="Calibri" panose="020F0502020204030204" pitchFamily="34" charset="0"/>
                <a:ea typeface="Calibri"/>
                <a:cs typeface="Calibri" panose="020F0502020204030204" pitchFamily="34" charset="0"/>
                <a:sym typeface="Calibri"/>
              </a:rPr>
              <a:t>della</a:t>
            </a:r>
            <a:r>
              <a:rPr lang="en-US" sz="2400" dirty="0">
                <a:solidFill>
                  <a:schemeClr val="dk1"/>
                </a:solidFill>
                <a:latin typeface="Calibri" panose="020F0502020204030204" pitchFamily="34" charset="0"/>
                <a:ea typeface="Calibri"/>
                <a:cs typeface="Calibri" panose="020F0502020204030204" pitchFamily="34" charset="0"/>
                <a:sym typeface="Calibri"/>
              </a:rPr>
              <a:t> vita </a:t>
            </a:r>
            <a:r>
              <a:rPr lang="en-US" sz="2400" dirty="0" err="1">
                <a:solidFill>
                  <a:schemeClr val="dk1"/>
                </a:solidFill>
                <a:latin typeface="Calibri" panose="020F0502020204030204" pitchFamily="34" charset="0"/>
                <a:ea typeface="Calibri"/>
                <a:cs typeface="Calibri" panose="020F0502020204030204" pitchFamily="34" charset="0"/>
                <a:sym typeface="Calibri"/>
              </a:rPr>
              <a:t>quotidiana</a:t>
            </a:r>
            <a:r>
              <a:rPr lang="en-US" sz="2400" dirty="0">
                <a:solidFill>
                  <a:schemeClr val="dk1"/>
                </a:solidFill>
                <a:latin typeface="Calibri" panose="020F0502020204030204" pitchFamily="34" charset="0"/>
                <a:ea typeface="Calibri"/>
                <a:cs typeface="Calibri" panose="020F0502020204030204" pitchFamily="34" charset="0"/>
                <a:sym typeface="Calibri"/>
              </a:rPr>
              <a:t> (ad es. </a:t>
            </a:r>
            <a:r>
              <a:rPr lang="en-US" sz="2400" dirty="0" err="1">
                <a:solidFill>
                  <a:schemeClr val="dk1"/>
                </a:solidFill>
                <a:latin typeface="Calibri" panose="020F0502020204030204" pitchFamily="34" charset="0"/>
                <a:ea typeface="Calibri"/>
                <a:cs typeface="Calibri" panose="020F0502020204030204" pitchFamily="34" charset="0"/>
                <a:sym typeface="Calibri"/>
              </a:rPr>
              <a:t>cucinare</a:t>
            </a:r>
            <a:r>
              <a:rPr lang="en-US" sz="2400" dirty="0">
                <a:solidFill>
                  <a:schemeClr val="dk1"/>
                </a:solidFill>
                <a:latin typeface="Calibri" panose="020F0502020204030204" pitchFamily="34" charset="0"/>
                <a:ea typeface="Calibri"/>
                <a:cs typeface="Calibri" panose="020F0502020204030204" pitchFamily="34" charset="0"/>
                <a:sym typeface="Calibri"/>
              </a:rPr>
              <a:t>, </a:t>
            </a:r>
            <a:r>
              <a:rPr lang="en-US" sz="2400" dirty="0" err="1">
                <a:solidFill>
                  <a:schemeClr val="dk1"/>
                </a:solidFill>
                <a:latin typeface="Calibri" panose="020F0502020204030204" pitchFamily="34" charset="0"/>
                <a:ea typeface="Calibri"/>
                <a:cs typeface="Calibri" panose="020F0502020204030204" pitchFamily="34" charset="0"/>
                <a:sym typeface="Calibri"/>
              </a:rPr>
              <a:t>guidare</a:t>
            </a:r>
            <a:r>
              <a:rPr lang="en-US" sz="2000" dirty="0">
                <a:solidFill>
                  <a:schemeClr val="dk1"/>
                </a:solidFill>
                <a:latin typeface="Calibri" panose="020F0502020204030204" pitchFamily="34" charset="0"/>
                <a:ea typeface="Calibri"/>
                <a:cs typeface="Calibri" panose="020F0502020204030204" pitchFamily="34" charset="0"/>
                <a:sym typeface="Calibri"/>
              </a:rPr>
              <a:t>)</a:t>
            </a:r>
            <a:endParaRPr sz="2000" dirty="0">
              <a:solidFill>
                <a:schemeClr val="dk1"/>
              </a:solidFill>
              <a:latin typeface="Calibri" panose="020F0502020204030204" pitchFamily="34" charset="0"/>
              <a:ea typeface="Calibri"/>
              <a:cs typeface="Calibri" panose="020F0502020204030204" pitchFamily="34" charset="0"/>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7"/>
        <p:cNvGrpSpPr/>
        <p:nvPr/>
      </p:nvGrpSpPr>
      <p:grpSpPr>
        <a:xfrm>
          <a:off x="0" y="0"/>
          <a:ext cx="0" cy="0"/>
          <a:chOff x="0" y="0"/>
          <a:chExt cx="0" cy="0"/>
        </a:xfrm>
      </p:grpSpPr>
      <p:sp>
        <p:nvSpPr>
          <p:cNvPr id="108" name="Google Shape;108;p4"/>
          <p:cNvSpPr txBox="1"/>
          <p:nvPr/>
        </p:nvSpPr>
        <p:spPr>
          <a:xfrm>
            <a:off x="0" y="2090192"/>
            <a:ext cx="3421356" cy="267761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dirty="0">
                <a:solidFill>
                  <a:schemeClr val="dk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rPr>
              <a:t>RISPONDERE AI BISOGNI DELLE PERSONE ANZIANE FRAGILI E DELLE PERSONE CON DEMENZA</a:t>
            </a:r>
            <a:endParaRPr sz="2800" b="1" dirty="0">
              <a:solidFill>
                <a:schemeClr val="dk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endParaRPr>
          </a:p>
        </p:txBody>
      </p:sp>
      <p:sp>
        <p:nvSpPr>
          <p:cNvPr id="109" name="Google Shape;109;p4"/>
          <p:cNvSpPr txBox="1"/>
          <p:nvPr/>
        </p:nvSpPr>
        <p:spPr>
          <a:xfrm>
            <a:off x="4199955" y="982196"/>
            <a:ext cx="4049378" cy="4893607"/>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400"/>
              <a:buFont typeface="Arial"/>
              <a:buChar char="•"/>
            </a:pPr>
            <a:r>
              <a:rPr lang="en-US" sz="3200" dirty="0">
                <a:solidFill>
                  <a:schemeClr val="dk1"/>
                </a:solidFill>
                <a:latin typeface="Calibri" panose="020F0502020204030204" pitchFamily="34" charset="0"/>
                <a:cs typeface="Calibri" panose="020F0502020204030204" pitchFamily="34" charset="0"/>
                <a:sym typeface="Calibri"/>
              </a:rPr>
              <a:t>Medico</a:t>
            </a:r>
            <a:endParaRPr sz="1800" dirty="0">
              <a:latin typeface="Calibri" panose="020F0502020204030204" pitchFamily="34" charset="0"/>
              <a:cs typeface="Calibri" panose="020F0502020204030204" pitchFamily="34" charset="0"/>
            </a:endParaRPr>
          </a:p>
          <a:p>
            <a:pPr marL="285750" marR="0" lvl="0" indent="-133350" algn="l" rtl="0">
              <a:spcBef>
                <a:spcPts val="0"/>
              </a:spcBef>
              <a:spcAft>
                <a:spcPts val="0"/>
              </a:spcAft>
              <a:buClr>
                <a:schemeClr val="dk1"/>
              </a:buClr>
              <a:buSzPts val="2400"/>
              <a:buFont typeface="Arial"/>
              <a:buNone/>
            </a:pPr>
            <a:endParaRPr sz="32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spcBef>
                <a:spcPts val="0"/>
              </a:spcBef>
              <a:spcAft>
                <a:spcPts val="0"/>
              </a:spcAft>
              <a:buClr>
                <a:schemeClr val="dk1"/>
              </a:buClr>
              <a:buSzPts val="2400"/>
              <a:buFont typeface="Arial"/>
              <a:buChar char="•"/>
            </a:pPr>
            <a:r>
              <a:rPr lang="en-US" sz="3200" dirty="0" err="1">
                <a:solidFill>
                  <a:schemeClr val="dk1"/>
                </a:solidFill>
                <a:latin typeface="Calibri" panose="020F0502020204030204" pitchFamily="34" charset="0"/>
                <a:ea typeface="Calibri"/>
                <a:cs typeface="Calibri" panose="020F0502020204030204" pitchFamily="34" charset="0"/>
                <a:sym typeface="Calibri"/>
              </a:rPr>
              <a:t>Fisico</a:t>
            </a:r>
            <a:endParaRPr sz="1800" dirty="0">
              <a:latin typeface="Calibri" panose="020F0502020204030204" pitchFamily="34" charset="0"/>
              <a:cs typeface="Calibri" panose="020F0502020204030204" pitchFamily="34" charset="0"/>
            </a:endParaRPr>
          </a:p>
          <a:p>
            <a:pPr marL="285750" marR="0" lvl="0" indent="-133350" algn="l" rtl="0">
              <a:spcBef>
                <a:spcPts val="0"/>
              </a:spcBef>
              <a:spcAft>
                <a:spcPts val="0"/>
              </a:spcAft>
              <a:buClr>
                <a:schemeClr val="dk1"/>
              </a:buClr>
              <a:buSzPts val="2400"/>
              <a:buFont typeface="Arial"/>
              <a:buNone/>
            </a:pPr>
            <a:endParaRPr sz="32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spcBef>
                <a:spcPts val="0"/>
              </a:spcBef>
              <a:spcAft>
                <a:spcPts val="0"/>
              </a:spcAft>
              <a:buClr>
                <a:schemeClr val="dk1"/>
              </a:buClr>
              <a:buSzPts val="2400"/>
              <a:buFont typeface="Arial"/>
              <a:buChar char="•"/>
            </a:pPr>
            <a:r>
              <a:rPr lang="en-US" sz="3200" dirty="0" err="1">
                <a:solidFill>
                  <a:schemeClr val="dk1"/>
                </a:solidFill>
                <a:latin typeface="Calibri" panose="020F0502020204030204" pitchFamily="34" charset="0"/>
                <a:ea typeface="Calibri"/>
                <a:cs typeface="Calibri" panose="020F0502020204030204" pitchFamily="34" charset="0"/>
                <a:sym typeface="Calibri"/>
              </a:rPr>
              <a:t>Pratico</a:t>
            </a:r>
            <a:endParaRPr sz="1800" dirty="0">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spcBef>
                <a:spcPts val="0"/>
              </a:spcBef>
              <a:spcAft>
                <a:spcPts val="0"/>
              </a:spcAft>
              <a:buClr>
                <a:schemeClr val="dk1"/>
              </a:buClr>
              <a:buSzPts val="2400"/>
              <a:buFont typeface="Arial"/>
              <a:buChar char="•"/>
            </a:pPr>
            <a:r>
              <a:rPr lang="it-IT" sz="3200" dirty="0">
                <a:solidFill>
                  <a:schemeClr val="dk1"/>
                </a:solidFill>
                <a:latin typeface="Calibri" panose="020F0502020204030204" pitchFamily="34" charset="0"/>
                <a:ea typeface="Calibri"/>
                <a:cs typeface="Calibri" panose="020F0502020204030204" pitchFamily="34" charset="0"/>
                <a:sym typeface="Calibri"/>
              </a:rPr>
              <a:t>Emotivo e Psicologico</a:t>
            </a:r>
            <a:endParaRPr sz="1800" dirty="0">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285750" algn="l" rtl="0">
              <a:spcBef>
                <a:spcPts val="0"/>
              </a:spcBef>
              <a:spcAft>
                <a:spcPts val="0"/>
              </a:spcAft>
              <a:buClr>
                <a:schemeClr val="dk1"/>
              </a:buClr>
              <a:buSzPts val="2400"/>
              <a:buFont typeface="Arial"/>
              <a:buChar char="•"/>
            </a:pPr>
            <a:r>
              <a:rPr lang="en-US" sz="3200" dirty="0" err="1">
                <a:solidFill>
                  <a:schemeClr val="dk1"/>
                </a:solidFill>
                <a:latin typeface="Calibri" panose="020F0502020204030204" pitchFamily="34" charset="0"/>
                <a:ea typeface="Calibri"/>
                <a:cs typeface="Calibri" panose="020F0502020204030204" pitchFamily="34" charset="0"/>
                <a:sym typeface="Calibri"/>
              </a:rPr>
              <a:t>Sociale</a:t>
            </a:r>
            <a:endParaRPr sz="1800" dirty="0">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5" name="Google Shape;115;p5"/>
          <p:cNvSpPr txBox="1"/>
          <p:nvPr/>
        </p:nvSpPr>
        <p:spPr>
          <a:xfrm>
            <a:off x="1469977" y="361084"/>
            <a:ext cx="6601002" cy="64629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Calibri"/>
              <a:buNone/>
            </a:pPr>
            <a:r>
              <a:rPr lang="en-US" sz="3600" b="1" dirty="0">
                <a:solidFill>
                  <a:schemeClr val="tx1"/>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rPr>
              <a:t>ONERE DELLA CURA</a:t>
            </a:r>
            <a:endParaRPr sz="3600" b="1" i="0" u="none" strike="noStrike" cap="none" dirty="0">
              <a:solidFill>
                <a:srgbClr val="000000"/>
              </a:solidFill>
              <a:effectLst>
                <a:outerShdw blurRad="38100" dist="38100" dir="2700000" algn="tl">
                  <a:srgbClr val="000000">
                    <a:alpha val="43137"/>
                  </a:srgbClr>
                </a:outerShdw>
              </a:effectLst>
              <a:latin typeface="Calibri" panose="020F0502020204030204" pitchFamily="34" charset="0"/>
              <a:ea typeface="Calibri"/>
              <a:cs typeface="Calibri" panose="020F0502020204030204" pitchFamily="34" charset="0"/>
              <a:sym typeface="Calibri"/>
            </a:endParaRPr>
          </a:p>
        </p:txBody>
      </p:sp>
      <p:sp>
        <p:nvSpPr>
          <p:cNvPr id="116" name="Google Shape;116;p5"/>
          <p:cNvSpPr txBox="1"/>
          <p:nvPr/>
        </p:nvSpPr>
        <p:spPr>
          <a:xfrm>
            <a:off x="618116" y="2065993"/>
            <a:ext cx="8212375" cy="3108503"/>
          </a:xfrm>
          <a:prstGeom prst="rect">
            <a:avLst/>
          </a:prstGeom>
          <a:noFill/>
          <a:ln>
            <a:noFill/>
          </a:ln>
        </p:spPr>
        <p:txBody>
          <a:bodyPr spcFirstLastPara="1" wrap="square" lIns="91425" tIns="45700" rIns="91425" bIns="45700" anchor="t" anchorCtr="0">
            <a:spAutoFit/>
          </a:bodyPr>
          <a:lstStyle/>
          <a:p>
            <a:pPr marL="342900" lvl="0" indent="-342900">
              <a:buSzPts val="2400"/>
              <a:buFont typeface="Arial"/>
              <a:buChar char="•"/>
            </a:pPr>
            <a:r>
              <a:rPr lang="it-IT" sz="2800" dirty="0">
                <a:latin typeface="Calibri" panose="020F0502020204030204" pitchFamily="34" charset="0"/>
                <a:ea typeface="Calibri"/>
                <a:cs typeface="Calibri" panose="020F0502020204030204" pitchFamily="34" charset="0"/>
                <a:sym typeface="Calibri"/>
              </a:rPr>
              <a:t>L'onere della cura è la </a:t>
            </a:r>
            <a:r>
              <a:rPr lang="it-IT" sz="2800" b="1" dirty="0">
                <a:latin typeface="Calibri" panose="020F0502020204030204" pitchFamily="34" charset="0"/>
                <a:ea typeface="Calibri"/>
                <a:cs typeface="Calibri" panose="020F0502020204030204" pitchFamily="34" charset="0"/>
                <a:sym typeface="Calibri"/>
              </a:rPr>
              <a:t>tensione fisica, emotiva, sociale e finanziaria </a:t>
            </a:r>
            <a:r>
              <a:rPr lang="it-IT" sz="2800" dirty="0">
                <a:latin typeface="Calibri" panose="020F0502020204030204" pitchFamily="34" charset="0"/>
                <a:ea typeface="Calibri"/>
                <a:cs typeface="Calibri" panose="020F0502020204030204" pitchFamily="34" charset="0"/>
                <a:sym typeface="Calibri"/>
              </a:rPr>
              <a:t>che può essere vissuta dai </a:t>
            </a:r>
            <a:r>
              <a:rPr lang="it-IT" sz="2800" dirty="0" err="1">
                <a:latin typeface="Calibri" panose="020F0502020204030204" pitchFamily="34" charset="0"/>
                <a:ea typeface="Calibri"/>
                <a:cs typeface="Calibri" panose="020F0502020204030204" pitchFamily="34" charset="0"/>
                <a:sym typeface="Calibri"/>
              </a:rPr>
              <a:t>caregiver</a:t>
            </a:r>
            <a:r>
              <a:rPr lang="it-IT" sz="2800" dirty="0">
                <a:latin typeface="Calibri" panose="020F0502020204030204" pitchFamily="34" charset="0"/>
                <a:ea typeface="Calibri"/>
                <a:cs typeface="Calibri" panose="020F0502020204030204" pitchFamily="34" charset="0"/>
                <a:sym typeface="Calibri"/>
              </a:rPr>
              <a:t> familiari</a:t>
            </a:r>
            <a:endParaRPr sz="2800" b="0" i="0" u="none" strike="noStrike" cap="none" dirty="0">
              <a:solidFill>
                <a:srgbClr val="000000"/>
              </a:solidFill>
              <a:latin typeface="Calibri" panose="020F0502020204030204" pitchFamily="34" charset="0"/>
              <a:ea typeface="Calibri"/>
              <a:cs typeface="Calibri" panose="020F0502020204030204" pitchFamily="34" charset="0"/>
              <a:sym typeface="Calibri"/>
            </a:endParaRPr>
          </a:p>
          <a:p>
            <a:pPr marL="0" marR="0" lvl="0" indent="0" algn="l" rtl="0">
              <a:spcBef>
                <a:spcPts val="0"/>
              </a:spcBef>
              <a:spcAft>
                <a:spcPts val="0"/>
              </a:spcAft>
              <a:buNone/>
            </a:pPr>
            <a:endParaRPr sz="2800" b="0" i="0" u="none" strike="noStrike" cap="none" dirty="0">
              <a:solidFill>
                <a:srgbClr val="000000"/>
              </a:solidFill>
              <a:latin typeface="Calibri" panose="020F0502020204030204" pitchFamily="34" charset="0"/>
              <a:ea typeface="Calibri"/>
              <a:cs typeface="Calibri" panose="020F0502020204030204" pitchFamily="34" charset="0"/>
              <a:sym typeface="Calibri"/>
            </a:endParaRPr>
          </a:p>
          <a:p>
            <a:pPr marL="342900" lvl="0" indent="-342900">
              <a:buSzPts val="2400"/>
              <a:buFont typeface="Arial"/>
              <a:buChar char="•"/>
            </a:pPr>
            <a:r>
              <a:rPr lang="it-IT" sz="2800" dirty="0">
                <a:latin typeface="Calibri" panose="020F0502020204030204" pitchFamily="34" charset="0"/>
                <a:ea typeface="Calibri"/>
                <a:cs typeface="Calibri" panose="020F0502020204030204" pitchFamily="34" charset="0"/>
                <a:sym typeface="Calibri"/>
              </a:rPr>
              <a:t>I caregiver che non riconoscono i propri bisogni e percepiscono la cura solo come un'esperienza negativa sono spesso influenzati dall'onere della cura</a:t>
            </a:r>
            <a:endParaRPr sz="2800" dirty="0">
              <a:solidFill>
                <a:srgbClr val="000000"/>
              </a:solidFill>
              <a:latin typeface="Calibri" panose="020F0502020204030204" pitchFamily="34" charset="0"/>
              <a:ea typeface="Calibri"/>
              <a:cs typeface="Calibri" panose="020F0502020204030204" pitchFamily="34" charset="0"/>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1"/>
        <p:cNvGrpSpPr/>
        <p:nvPr/>
      </p:nvGrpSpPr>
      <p:grpSpPr>
        <a:xfrm>
          <a:off x="0" y="0"/>
          <a:ext cx="0" cy="0"/>
          <a:chOff x="0" y="0"/>
          <a:chExt cx="0" cy="0"/>
        </a:xfrm>
      </p:grpSpPr>
      <p:sp>
        <p:nvSpPr>
          <p:cNvPr id="122" name="Google Shape;122;p6"/>
          <p:cNvSpPr txBox="1"/>
          <p:nvPr/>
        </p:nvSpPr>
        <p:spPr>
          <a:xfrm>
            <a:off x="256796" y="2767300"/>
            <a:ext cx="3293705" cy="13233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000" b="1" dirty="0">
                <a:solidFill>
                  <a:schemeClr val="dk1"/>
                </a:solidFill>
                <a:effectLst>
                  <a:outerShdw blurRad="38100" dist="38100" dir="2700000" algn="tl">
                    <a:srgbClr val="000000">
                      <a:alpha val="43137"/>
                    </a:srgbClr>
                  </a:outerShdw>
                </a:effectLst>
                <a:latin typeface="Calibri"/>
                <a:ea typeface="Calibri"/>
                <a:cs typeface="Calibri"/>
                <a:sym typeface="Calibri"/>
              </a:rPr>
              <a:t>BISOGNI DEI CAREGIVER</a:t>
            </a:r>
            <a:endParaRPr sz="4000" b="1" dirty="0">
              <a:solidFill>
                <a:schemeClr val="dk1"/>
              </a:solidFill>
              <a:effectLst>
                <a:outerShdw blurRad="38100" dist="38100" dir="2700000" algn="tl">
                  <a:srgbClr val="000000">
                    <a:alpha val="43137"/>
                  </a:srgbClr>
                </a:outerShdw>
              </a:effectLst>
              <a:latin typeface="Calibri"/>
              <a:ea typeface="Calibri"/>
              <a:cs typeface="Calibri"/>
              <a:sym typeface="Calibri"/>
            </a:endParaRPr>
          </a:p>
        </p:txBody>
      </p:sp>
      <p:sp>
        <p:nvSpPr>
          <p:cNvPr id="123" name="Google Shape;123;p6"/>
          <p:cNvSpPr txBox="1"/>
          <p:nvPr/>
        </p:nvSpPr>
        <p:spPr>
          <a:xfrm>
            <a:off x="3550501" y="493744"/>
            <a:ext cx="5336703" cy="6632545"/>
          </a:xfrm>
          <a:prstGeom prst="rect">
            <a:avLst/>
          </a:prstGeom>
          <a:noFill/>
          <a:ln>
            <a:noFill/>
          </a:ln>
        </p:spPr>
        <p:txBody>
          <a:bodyPr spcFirstLastPara="1" wrap="square" lIns="91425" tIns="45700" rIns="91425" bIns="45700" anchor="t" anchorCtr="0">
            <a:spAutoFit/>
          </a:bodyPr>
          <a:lstStyle/>
          <a:p>
            <a:pPr marL="342900" lvl="0" indent="-342900">
              <a:spcAft>
                <a:spcPts val="600"/>
              </a:spcAft>
              <a:buClr>
                <a:schemeClr val="dk1"/>
              </a:buClr>
              <a:buSzPts val="2200"/>
              <a:buFont typeface="Arial" panose="020B0604020202020204" pitchFamily="34" charset="0"/>
              <a:buChar char="•"/>
            </a:pPr>
            <a:r>
              <a:rPr lang="it-IT" sz="2400" b="1" dirty="0">
                <a:solidFill>
                  <a:schemeClr val="dk1"/>
                </a:solidFill>
                <a:latin typeface="Calibri" panose="020F0502020204030204" pitchFamily="34" charset="0"/>
                <a:ea typeface="Calibri"/>
                <a:cs typeface="Calibri" panose="020F0502020204030204" pitchFamily="34" charset="0"/>
                <a:sym typeface="Calibri"/>
              </a:rPr>
              <a:t>Comprendere meglio le esigenze </a:t>
            </a:r>
            <a:r>
              <a:rPr lang="it-IT" sz="2400" dirty="0">
                <a:solidFill>
                  <a:schemeClr val="dk1"/>
                </a:solidFill>
                <a:latin typeface="Calibri" panose="020F0502020204030204" pitchFamily="34" charset="0"/>
                <a:ea typeface="Calibri"/>
                <a:cs typeface="Calibri" panose="020F0502020204030204" pitchFamily="34" charset="0"/>
                <a:sym typeface="Calibri"/>
              </a:rPr>
              <a:t>della persona a loro affidata</a:t>
            </a:r>
          </a:p>
          <a:p>
            <a:pPr marL="342900" lvl="0" indent="-342900">
              <a:spcAft>
                <a:spcPts val="600"/>
              </a:spcAft>
              <a:buClr>
                <a:schemeClr val="dk1"/>
              </a:buClr>
              <a:buSzPts val="2200"/>
              <a:buFont typeface="Arial" panose="020B0604020202020204" pitchFamily="34" charset="0"/>
              <a:buChar char="•"/>
            </a:pPr>
            <a:r>
              <a:rPr lang="it-IT" sz="2400" b="1" dirty="0">
                <a:solidFill>
                  <a:schemeClr val="dk1"/>
                </a:solidFill>
                <a:latin typeface="Calibri" panose="020F0502020204030204" pitchFamily="34" charset="0"/>
                <a:ea typeface="Calibri"/>
                <a:cs typeface="Calibri" panose="020F0502020204030204" pitchFamily="34" charset="0"/>
                <a:sym typeface="Calibri"/>
              </a:rPr>
              <a:t>Migliorare le proprie conoscenze </a:t>
            </a:r>
            <a:r>
              <a:rPr lang="it-IT" sz="2400" dirty="0">
                <a:solidFill>
                  <a:schemeClr val="dk1"/>
                </a:solidFill>
                <a:latin typeface="Calibri" panose="020F0502020204030204" pitchFamily="34" charset="0"/>
                <a:ea typeface="Calibri"/>
                <a:cs typeface="Calibri" panose="020F0502020204030204" pitchFamily="34" charset="0"/>
                <a:sym typeface="Calibri"/>
              </a:rPr>
              <a:t>in materia di fragilità, malattia/demenza</a:t>
            </a:r>
            <a:endParaRPr sz="2400" dirty="0">
              <a:solidFill>
                <a:schemeClr val="dk1"/>
              </a:solidFill>
              <a:latin typeface="Calibri" panose="020F0502020204030204" pitchFamily="34" charset="0"/>
              <a:ea typeface="Calibri"/>
              <a:cs typeface="Calibri" panose="020F0502020204030204" pitchFamily="34" charset="0"/>
              <a:sym typeface="Calibri"/>
            </a:endParaRPr>
          </a:p>
          <a:p>
            <a:pPr marL="342900" lvl="0" indent="-342900">
              <a:spcAft>
                <a:spcPts val="600"/>
              </a:spcAft>
              <a:buClr>
                <a:schemeClr val="dk1"/>
              </a:buClr>
              <a:buSzPts val="2200"/>
              <a:buFont typeface="Arial"/>
              <a:buChar char="•"/>
            </a:pPr>
            <a:r>
              <a:rPr lang="it-IT" sz="2400" b="1" dirty="0">
                <a:solidFill>
                  <a:schemeClr val="dk1"/>
                </a:solidFill>
                <a:latin typeface="Calibri" panose="020F0502020204030204" pitchFamily="34" charset="0"/>
                <a:ea typeface="Calibri"/>
                <a:cs typeface="Calibri" panose="020F0502020204030204" pitchFamily="34"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4"/>
                  </a:ext>
                </a:extLst>
              </a:rPr>
              <a:t>Migliorare la comunicazione </a:t>
            </a:r>
            <a:r>
              <a:rPr lang="it-IT" sz="2400" dirty="0">
                <a:solidFill>
                  <a:schemeClr val="dk1"/>
                </a:solidFill>
                <a:latin typeface="Calibri" panose="020F0502020204030204" pitchFamily="34" charset="0"/>
                <a:ea typeface="Calibri"/>
                <a:cs typeface="Calibri" panose="020F0502020204030204" pitchFamily="34"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4"/>
                  </a:ext>
                </a:extLst>
              </a:rPr>
              <a:t>con le persone che curano</a:t>
            </a:r>
            <a:endParaRPr sz="2400" dirty="0">
              <a:solidFill>
                <a:schemeClr val="dk1"/>
              </a:solidFill>
              <a:latin typeface="Calibri" panose="020F0502020204030204" pitchFamily="34" charset="0"/>
              <a:ea typeface="Calibri"/>
              <a:cs typeface="Calibri" panose="020F0502020204030204" pitchFamily="34" charset="0"/>
              <a:sym typeface="Calibri"/>
            </a:endParaRPr>
          </a:p>
          <a:p>
            <a:pPr marL="342900" marR="0" lvl="0" indent="-342900" algn="l" rtl="0">
              <a:spcBef>
                <a:spcPts val="0"/>
              </a:spcBef>
              <a:spcAft>
                <a:spcPts val="600"/>
              </a:spcAft>
              <a:buClr>
                <a:schemeClr val="dk1"/>
              </a:buClr>
              <a:buSzPts val="2200"/>
              <a:buFont typeface="Arial"/>
              <a:buChar char="•"/>
            </a:pPr>
            <a:r>
              <a:rPr lang="it-IT" sz="2400" b="1" dirty="0">
                <a:solidFill>
                  <a:schemeClr val="dk1"/>
                </a:solidFill>
                <a:latin typeface="Calibri" panose="020F0502020204030204" pitchFamily="34" charset="0"/>
                <a:ea typeface="Calibri"/>
                <a:cs typeface="Calibri" panose="020F0502020204030204" pitchFamily="34" charset="0"/>
                <a:sym typeface="Calibri"/>
              </a:rPr>
              <a:t>Gestire un problema alla sua insorgenza</a:t>
            </a:r>
            <a:endParaRPr sz="2400" b="1" dirty="0">
              <a:solidFill>
                <a:schemeClr val="dk1"/>
              </a:solidFill>
              <a:latin typeface="Calibri" panose="020F0502020204030204" pitchFamily="34" charset="0"/>
              <a:ea typeface="Calibri"/>
              <a:cs typeface="Calibri" panose="020F0502020204030204" pitchFamily="34" charset="0"/>
              <a:sym typeface="Calibri"/>
            </a:endParaRPr>
          </a:p>
          <a:p>
            <a:pPr marL="342900" marR="0" lvl="0" indent="-342900" algn="l" rtl="0">
              <a:spcBef>
                <a:spcPts val="0"/>
              </a:spcBef>
              <a:spcAft>
                <a:spcPts val="600"/>
              </a:spcAft>
              <a:buClr>
                <a:schemeClr val="dk1"/>
              </a:buClr>
              <a:buSzPts val="2200"/>
              <a:buFont typeface="Arial"/>
              <a:buChar char="•"/>
            </a:pPr>
            <a:r>
              <a:rPr lang="it-IT" sz="2400" b="1" dirty="0">
                <a:solidFill>
                  <a:schemeClr val="dk1"/>
                </a:solidFill>
                <a:latin typeface="Calibri" panose="020F0502020204030204" pitchFamily="34" charset="0"/>
                <a:ea typeface="Calibri"/>
                <a:cs typeface="Calibri" panose="020F0502020204030204" pitchFamily="34" charset="0"/>
                <a:sym typeface="Calibri"/>
              </a:rPr>
              <a:t>Regolare emozioni e stress</a:t>
            </a:r>
            <a:endParaRPr sz="2400" b="1" dirty="0">
              <a:solidFill>
                <a:schemeClr val="dk1"/>
              </a:solidFill>
              <a:latin typeface="Calibri" panose="020F0502020204030204" pitchFamily="34" charset="0"/>
              <a:ea typeface="Calibri"/>
              <a:cs typeface="Calibri" panose="020F0502020204030204" pitchFamily="34" charset="0"/>
              <a:sym typeface="Calibri"/>
            </a:endParaRPr>
          </a:p>
          <a:p>
            <a:pPr marL="342900" marR="0" lvl="0" indent="-342900" algn="l" rtl="0">
              <a:spcBef>
                <a:spcPts val="0"/>
              </a:spcBef>
              <a:spcAft>
                <a:spcPts val="600"/>
              </a:spcAft>
              <a:buClr>
                <a:schemeClr val="dk1"/>
              </a:buClr>
              <a:buSzPts val="2200"/>
              <a:buFont typeface="Arial"/>
              <a:buChar char="•"/>
            </a:pPr>
            <a:r>
              <a:rPr lang="en-US" sz="2400" b="1" dirty="0" err="1">
                <a:solidFill>
                  <a:schemeClr val="dk1"/>
                </a:solidFill>
                <a:latin typeface="Calibri" panose="020F0502020204030204" pitchFamily="34" charset="0"/>
                <a:ea typeface="Calibri"/>
                <a:cs typeface="Calibri" panose="020F0502020204030204" pitchFamily="34" charset="0"/>
                <a:sym typeface="Calibri"/>
              </a:rPr>
              <a:t>Fidarsi</a:t>
            </a:r>
            <a:r>
              <a:rPr lang="en-US" sz="2400" b="1" dirty="0">
                <a:solidFill>
                  <a:schemeClr val="dk1"/>
                </a:solidFill>
                <a:latin typeface="Calibri" panose="020F0502020204030204" pitchFamily="34" charset="0"/>
                <a:ea typeface="Calibri"/>
                <a:cs typeface="Calibri" panose="020F0502020204030204" pitchFamily="34" charset="0"/>
                <a:sym typeface="Calibri"/>
              </a:rPr>
              <a:t> </a:t>
            </a:r>
            <a:r>
              <a:rPr lang="en-US" sz="2400" b="1" dirty="0" err="1">
                <a:solidFill>
                  <a:schemeClr val="dk1"/>
                </a:solidFill>
                <a:latin typeface="Calibri" panose="020F0502020204030204" pitchFamily="34" charset="0"/>
                <a:ea typeface="Calibri"/>
                <a:cs typeface="Calibri" panose="020F0502020204030204" pitchFamily="34" charset="0"/>
                <a:sym typeface="Calibri"/>
              </a:rPr>
              <a:t>delle</a:t>
            </a:r>
            <a:r>
              <a:rPr lang="en-US" sz="2400" b="1" dirty="0">
                <a:solidFill>
                  <a:schemeClr val="dk1"/>
                </a:solidFill>
                <a:latin typeface="Calibri" panose="020F0502020204030204" pitchFamily="34" charset="0"/>
                <a:ea typeface="Calibri"/>
                <a:cs typeface="Calibri" panose="020F0502020204030204" pitchFamily="34" charset="0"/>
                <a:sym typeface="Calibri"/>
              </a:rPr>
              <a:t> </a:t>
            </a:r>
            <a:r>
              <a:rPr lang="en-US" sz="2400" b="1" dirty="0" err="1">
                <a:solidFill>
                  <a:schemeClr val="dk1"/>
                </a:solidFill>
                <a:latin typeface="Calibri" panose="020F0502020204030204" pitchFamily="34" charset="0"/>
                <a:ea typeface="Calibri"/>
                <a:cs typeface="Calibri" panose="020F0502020204030204" pitchFamily="34" charset="0"/>
                <a:sym typeface="Calibri"/>
              </a:rPr>
              <a:t>proprie</a:t>
            </a:r>
            <a:r>
              <a:rPr lang="en-US" sz="2400" b="1" dirty="0">
                <a:solidFill>
                  <a:schemeClr val="dk1"/>
                </a:solidFill>
                <a:latin typeface="Calibri" panose="020F0502020204030204" pitchFamily="34" charset="0"/>
                <a:ea typeface="Calibri"/>
                <a:cs typeface="Calibri" panose="020F0502020204030204" pitchFamily="34" charset="0"/>
                <a:sym typeface="Calibri"/>
              </a:rPr>
              <a:t> </a:t>
            </a:r>
            <a:r>
              <a:rPr lang="en-US" sz="2400" b="1" dirty="0" err="1">
                <a:solidFill>
                  <a:schemeClr val="dk1"/>
                </a:solidFill>
                <a:latin typeface="Calibri" panose="020F0502020204030204" pitchFamily="34" charset="0"/>
                <a:ea typeface="Calibri"/>
                <a:cs typeface="Calibri" panose="020F0502020204030204" pitchFamily="34" charset="0"/>
                <a:sym typeface="Calibri"/>
              </a:rPr>
              <a:t>capacità</a:t>
            </a:r>
            <a:endParaRPr sz="2400" b="1" dirty="0">
              <a:solidFill>
                <a:schemeClr val="dk1"/>
              </a:solidFill>
              <a:latin typeface="Calibri" panose="020F0502020204030204" pitchFamily="34" charset="0"/>
              <a:ea typeface="Calibri"/>
              <a:cs typeface="Calibri" panose="020F0502020204030204" pitchFamily="34" charset="0"/>
              <a:sym typeface="Calibri"/>
            </a:endParaRPr>
          </a:p>
          <a:p>
            <a:pPr marL="342900" lvl="0" indent="-342900">
              <a:spcAft>
                <a:spcPts val="600"/>
              </a:spcAft>
              <a:buClr>
                <a:schemeClr val="dk1"/>
              </a:buClr>
              <a:buSzPts val="2200"/>
              <a:buFont typeface="Arial"/>
              <a:buChar char="•"/>
            </a:pPr>
            <a:r>
              <a:rPr lang="it-IT" sz="2400" dirty="0">
                <a:solidFill>
                  <a:schemeClr val="dk1"/>
                </a:solidFill>
                <a:latin typeface="Calibri" panose="020F0502020204030204" pitchFamily="34" charset="0"/>
                <a:ea typeface="Calibri"/>
                <a:cs typeface="Calibri" panose="020F0502020204030204" pitchFamily="34" charset="0"/>
                <a:sym typeface="Calibri"/>
              </a:rPr>
              <a:t>Essere circondato da </a:t>
            </a:r>
            <a:r>
              <a:rPr lang="it-IT" sz="2400" b="1" dirty="0">
                <a:solidFill>
                  <a:schemeClr val="dk1"/>
                </a:solidFill>
                <a:latin typeface="Calibri" panose="020F0502020204030204" pitchFamily="34" charset="0"/>
                <a:ea typeface="Calibri"/>
                <a:cs typeface="Calibri" panose="020F0502020204030204" pitchFamily="34" charset="0"/>
                <a:sym typeface="Calibri"/>
              </a:rPr>
              <a:t>persone e reti di persone </a:t>
            </a:r>
            <a:endParaRPr sz="2400" b="1" dirty="0">
              <a:solidFill>
                <a:schemeClr val="dk1"/>
              </a:solidFill>
              <a:latin typeface="Calibri" panose="020F0502020204030204" pitchFamily="34" charset="0"/>
              <a:ea typeface="Calibri"/>
              <a:cs typeface="Calibri" panose="020F0502020204030204" pitchFamily="34" charset="0"/>
              <a:sym typeface="Calibri"/>
            </a:endParaRPr>
          </a:p>
          <a:p>
            <a:pPr marL="342900" marR="0" lvl="0" indent="-342900" algn="l" rtl="0">
              <a:spcBef>
                <a:spcPts val="0"/>
              </a:spcBef>
              <a:spcAft>
                <a:spcPts val="600"/>
              </a:spcAft>
              <a:buClr>
                <a:schemeClr val="dk1"/>
              </a:buClr>
              <a:buSzPts val="2200"/>
              <a:buFont typeface="Arial"/>
              <a:buChar char="•"/>
            </a:pPr>
            <a:r>
              <a:rPr lang="en-US" sz="2400" b="1" dirty="0" err="1">
                <a:solidFill>
                  <a:schemeClr val="dk1"/>
                </a:solidFill>
                <a:latin typeface="Calibri" panose="020F0502020204030204" pitchFamily="34" charset="0"/>
                <a:ea typeface="Calibri"/>
                <a:cs typeface="Calibri" panose="020F0502020204030204" pitchFamily="34"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5"/>
                  </a:ext>
                </a:extLst>
              </a:rPr>
              <a:t>Ricevere</a:t>
            </a:r>
            <a:r>
              <a:rPr lang="en-US" sz="2400" b="1" dirty="0">
                <a:solidFill>
                  <a:schemeClr val="dk1"/>
                </a:solidFill>
                <a:latin typeface="Calibri" panose="020F0502020204030204" pitchFamily="34" charset="0"/>
                <a:ea typeface="Calibri"/>
                <a:cs typeface="Calibri" panose="020F0502020204030204" pitchFamily="34"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5"/>
                  </a:ext>
                </a:extLst>
              </a:rPr>
              <a:t> </a:t>
            </a:r>
            <a:r>
              <a:rPr lang="en-US" sz="2400" b="1" dirty="0" err="1">
                <a:solidFill>
                  <a:schemeClr val="dk1"/>
                </a:solidFill>
                <a:latin typeface="Calibri" panose="020F0502020204030204" pitchFamily="34" charset="0"/>
                <a:ea typeface="Calibri"/>
                <a:cs typeface="Calibri" panose="020F0502020204030204" pitchFamily="34"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5"/>
                  </a:ext>
                </a:extLst>
              </a:rPr>
              <a:t>servizi</a:t>
            </a:r>
            <a:r>
              <a:rPr lang="en-US" sz="2400" b="1" dirty="0">
                <a:solidFill>
                  <a:schemeClr val="dk1"/>
                </a:solidFill>
                <a:latin typeface="Calibri" panose="020F0502020204030204" pitchFamily="34" charset="0"/>
                <a:ea typeface="Calibri"/>
                <a:cs typeface="Calibri" panose="020F0502020204030204" pitchFamily="34"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5"/>
                  </a:ext>
                </a:extLst>
              </a:rPr>
              <a:t> </a:t>
            </a:r>
            <a:r>
              <a:rPr lang="en-US" sz="2400" b="1" dirty="0" err="1">
                <a:solidFill>
                  <a:schemeClr val="dk1"/>
                </a:solidFill>
                <a:latin typeface="Calibri" panose="020F0502020204030204" pitchFamily="34" charset="0"/>
                <a:ea typeface="Calibri"/>
                <a:cs typeface="Calibri" panose="020F0502020204030204" pitchFamily="34"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5"/>
                  </a:ext>
                </a:extLst>
              </a:rPr>
              <a:t>migliori</a:t>
            </a:r>
            <a:endParaRPr sz="2400" b="1" dirty="0">
              <a:solidFill>
                <a:schemeClr val="dk1"/>
              </a:solidFill>
              <a:latin typeface="Calibri" panose="020F0502020204030204" pitchFamily="34" charset="0"/>
              <a:ea typeface="Calibri"/>
              <a:cs typeface="Calibri" panose="020F0502020204030204" pitchFamily="34" charset="0"/>
              <a:sym typeface="Calibri"/>
            </a:endParaRPr>
          </a:p>
          <a:p>
            <a:pPr marL="342900" marR="0" lvl="0" indent="-342900" algn="l" rtl="0">
              <a:spcBef>
                <a:spcPts val="0"/>
              </a:spcBef>
              <a:spcAft>
                <a:spcPts val="600"/>
              </a:spcAft>
              <a:buClr>
                <a:schemeClr val="dk1"/>
              </a:buClr>
              <a:buSzPts val="2200"/>
              <a:buFont typeface="Arial"/>
              <a:buChar char="•"/>
            </a:pPr>
            <a:r>
              <a:rPr lang="it-IT" sz="2400" dirty="0">
                <a:solidFill>
                  <a:schemeClr val="dk1"/>
                </a:solidFill>
                <a:latin typeface="Calibri" panose="020F0502020204030204" pitchFamily="34" charset="0"/>
                <a:ea typeface="Calibri"/>
                <a:cs typeface="Calibri" panose="020F0502020204030204" pitchFamily="34" charset="0"/>
                <a:sym typeface="Calibri"/>
              </a:rPr>
              <a:t>Essere </a:t>
            </a:r>
            <a:r>
              <a:rPr lang="it-IT" sz="2400" b="1" dirty="0">
                <a:solidFill>
                  <a:schemeClr val="dk1"/>
                </a:solidFill>
                <a:latin typeface="Calibri" panose="020F0502020204030204" pitchFamily="34" charset="0"/>
                <a:ea typeface="Calibri"/>
                <a:cs typeface="Calibri" panose="020F0502020204030204" pitchFamily="34" charset="0"/>
                <a:sym typeface="Calibri"/>
              </a:rPr>
              <a:t>supportati </a:t>
            </a:r>
            <a:br>
              <a:rPr lang="it-IT" sz="2400" b="1" dirty="0">
                <a:solidFill>
                  <a:schemeClr val="dk1"/>
                </a:solidFill>
                <a:latin typeface="Calibri" panose="020F0502020204030204" pitchFamily="34" charset="0"/>
                <a:ea typeface="Calibri"/>
                <a:cs typeface="Calibri" panose="020F0502020204030204" pitchFamily="34" charset="0"/>
                <a:sym typeface="Calibri"/>
              </a:rPr>
            </a:br>
            <a:r>
              <a:rPr lang="it-IT" sz="2400" b="1" dirty="0">
                <a:solidFill>
                  <a:schemeClr val="dk1"/>
                </a:solidFill>
                <a:latin typeface="Calibri" panose="020F0502020204030204" pitchFamily="34" charset="0"/>
                <a:ea typeface="Calibri"/>
                <a:cs typeface="Calibri" panose="020F0502020204030204" pitchFamily="34" charset="0"/>
                <a:sym typeface="Calibri"/>
              </a:rPr>
              <a:t>finanziariamente</a:t>
            </a:r>
            <a:endParaRPr sz="2400" b="1" dirty="0">
              <a:solidFill>
                <a:schemeClr val="dk1"/>
              </a:solidFill>
              <a:latin typeface="Calibri" panose="020F0502020204030204" pitchFamily="34" charset="0"/>
              <a:ea typeface="Calibri"/>
              <a:cs typeface="Calibri" panose="020F0502020204030204" pitchFamily="34" charset="0"/>
              <a:sym typeface="Calibri"/>
            </a:endParaRPr>
          </a:p>
          <a:p>
            <a:pPr marL="285750" marR="0" lvl="0" indent="-171450" algn="l" rtl="0">
              <a:spcBef>
                <a:spcPts val="0"/>
              </a:spcBef>
              <a:spcAft>
                <a:spcPts val="0"/>
              </a:spcAft>
              <a:buClr>
                <a:schemeClr val="dk1"/>
              </a:buClr>
              <a:buSzPts val="1800"/>
              <a:buFont typeface="Arial"/>
              <a:buNone/>
            </a:pPr>
            <a:endParaRPr sz="2000" dirty="0">
              <a:solidFill>
                <a:schemeClr val="dk1"/>
              </a:solidFill>
              <a:latin typeface="Calibri" panose="020F0502020204030204" pitchFamily="34" charset="0"/>
              <a:ea typeface="Calibri"/>
              <a:cs typeface="Calibri" panose="020F0502020204030204" pitchFamily="34" charset="0"/>
              <a:sym typeface="Calibri"/>
            </a:endParaRPr>
          </a:p>
        </p:txBody>
      </p:sp>
    </p:spTree>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2574</TotalTime>
  <Words>2403</Words>
  <Application>Microsoft Office PowerPoint</Application>
  <PresentationFormat>Presentazione su schermo (4:3)</PresentationFormat>
  <Paragraphs>182</Paragraphs>
  <Slides>13</Slides>
  <Notes>13</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13</vt:i4>
      </vt:variant>
    </vt:vector>
  </HeadingPairs>
  <TitlesOfParts>
    <vt:vector size="17" baseType="lpstr">
      <vt:lpstr>Arial</vt:lpstr>
      <vt:lpstr>Times New Roman</vt:lpstr>
      <vt:lpstr>Calibri</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RSeneca</dc:creator>
  <cp:lastModifiedBy>Principale</cp:lastModifiedBy>
  <cp:revision>59</cp:revision>
  <dcterms:created xsi:type="dcterms:W3CDTF">2019-01-04T16:28:11Z</dcterms:created>
  <dcterms:modified xsi:type="dcterms:W3CDTF">2020-03-02T11:09:23Z</dcterms:modified>
</cp:coreProperties>
</file>